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68"/>
  </p:notesMasterIdLst>
  <p:sldIdLst>
    <p:sldId id="256" r:id="rId3"/>
    <p:sldId id="257" r:id="rId4"/>
    <p:sldId id="316" r:id="rId5"/>
    <p:sldId id="258" r:id="rId6"/>
    <p:sldId id="320" r:id="rId7"/>
    <p:sldId id="259" r:id="rId8"/>
    <p:sldId id="260" r:id="rId9"/>
    <p:sldId id="261" r:id="rId10"/>
    <p:sldId id="262" r:id="rId11"/>
    <p:sldId id="263" r:id="rId12"/>
    <p:sldId id="264" r:id="rId13"/>
    <p:sldId id="265" r:id="rId14"/>
    <p:sldId id="266" r:id="rId15"/>
    <p:sldId id="267" r:id="rId16"/>
    <p:sldId id="317" r:id="rId17"/>
    <p:sldId id="268" r:id="rId18"/>
    <p:sldId id="269" r:id="rId19"/>
    <p:sldId id="270" r:id="rId20"/>
    <p:sldId id="271" r:id="rId21"/>
    <p:sldId id="272" r:id="rId22"/>
    <p:sldId id="273" r:id="rId23"/>
    <p:sldId id="318" r:id="rId24"/>
    <p:sldId id="274" r:id="rId25"/>
    <p:sldId id="275" r:id="rId26"/>
    <p:sldId id="276" r:id="rId27"/>
    <p:sldId id="319"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x="12192000" cy="6858000"/>
  <p:notesSz cx="6858000" cy="9144000"/>
  <p:embeddedFontLst>
    <p:embeddedFont>
      <p:font typeface="Cambria Math" panose="02040503050406030204" pitchFamily="18" charset="0"/>
      <p:regular r:id="rId69"/>
    </p:embeddedFont>
    <p:embeddedFont>
      <p:font typeface="Helvetica Neue" panose="020B060402020202020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DC0980-0B22-4D39-AEC6-AC195B0E8FBE}">
  <a:tblStyle styleId="{B0DC0980-0B22-4D39-AEC6-AC195B0E8FBE}"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43" autoAdjust="0"/>
    <p:restoredTop sz="86934" autoAdjust="0"/>
  </p:normalViewPr>
  <p:slideViewPr>
    <p:cSldViewPr snapToGrid="0">
      <p:cViewPr varScale="1">
        <p:scale>
          <a:sx n="55" d="100"/>
          <a:sy n="55" d="100"/>
        </p:scale>
        <p:origin x="108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1.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dirty="0"/>
              <a:t>While the impact of 800 V DC bus is clear on the OBC side. Let's explore its benefits on traction inverter.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Explain the benefit of torque half, speed double.</a:t>
            </a:r>
            <a:endParaRPr dirty="0"/>
          </a:p>
          <a:p>
            <a:pPr marL="171450" lvl="0" indent="-171450" algn="l" rtl="0">
              <a:spcBef>
                <a:spcPts val="0"/>
              </a:spcBef>
              <a:spcAft>
                <a:spcPts val="0"/>
              </a:spcAft>
              <a:buClr>
                <a:schemeClr val="dk1"/>
              </a:buClr>
              <a:buSzPts val="1200"/>
              <a:buFont typeface="Arial"/>
              <a:buChar char="•"/>
            </a:pPr>
            <a:r>
              <a:rPr lang="en-IN" dirty="0"/>
              <a:t>Reduction in phase current means reduction in motor copper losses.</a:t>
            </a:r>
            <a:endParaRPr dirty="0"/>
          </a:p>
          <a:p>
            <a:pPr marL="171450" lvl="0" indent="-171450" algn="l" rtl="0">
              <a:spcBef>
                <a:spcPts val="0"/>
              </a:spcBef>
              <a:spcAft>
                <a:spcPts val="0"/>
              </a:spcAft>
              <a:buClr>
                <a:schemeClr val="dk1"/>
              </a:buClr>
              <a:buSzPts val="1200"/>
              <a:buFont typeface="Arial"/>
              <a:buChar char="•"/>
            </a:pPr>
            <a:r>
              <a:rPr lang="en-IN" dirty="0"/>
              <a:t>The same torque can be achieved using gearbox.</a:t>
            </a:r>
            <a:endParaRPr dirty="0"/>
          </a:p>
          <a:p>
            <a:pPr marL="171450" lvl="0" indent="-171450" algn="l" rtl="0">
              <a:spcBef>
                <a:spcPts val="0"/>
              </a:spcBef>
              <a:spcAft>
                <a:spcPts val="0"/>
              </a:spcAft>
              <a:buClr>
                <a:schemeClr val="dk1"/>
              </a:buClr>
              <a:buSzPts val="1200"/>
              <a:buFont typeface="Arial"/>
              <a:buChar char="•"/>
            </a:pPr>
            <a:r>
              <a:rPr lang="en-IN" dirty="0"/>
              <a:t>Reduction in phase current means reduction in inverter conduction and switching losses.</a:t>
            </a:r>
            <a:endParaRPr dirty="0"/>
          </a:p>
        </p:txBody>
      </p:sp>
      <p:sp>
        <p:nvSpPr>
          <p:cNvPr id="264" name="Google Shape;26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IN"/>
              <a:t>Efficiency is improved, size of heat sink will reduce.</a:t>
            </a:r>
            <a:endParaRPr/>
          </a:p>
          <a:p>
            <a:pPr marL="171450" lvl="0" indent="-171450" algn="l" rtl="0">
              <a:spcBef>
                <a:spcPts val="0"/>
              </a:spcBef>
              <a:spcAft>
                <a:spcPts val="0"/>
              </a:spcAft>
              <a:buClr>
                <a:schemeClr val="dk1"/>
              </a:buClr>
              <a:buSzPts val="1200"/>
              <a:buFont typeface="Arial"/>
              <a:buChar char="•"/>
            </a:pPr>
            <a:r>
              <a:rPr lang="en-IN"/>
              <a:t>Loss/device is reduced means component can be placed close to each other leading to compact design.</a:t>
            </a:r>
            <a:endParaRPr/>
          </a:p>
          <a:p>
            <a:pPr marL="171450" lvl="0" indent="-184150" algn="l" rtl="0">
              <a:spcBef>
                <a:spcPts val="0"/>
              </a:spcBef>
              <a:spcAft>
                <a:spcPts val="0"/>
              </a:spcAft>
              <a:buSzPts val="1400"/>
              <a:buChar char="•"/>
            </a:pPr>
            <a:r>
              <a:rPr lang="en-IN"/>
              <a:t>Switching loss are not considered.</a:t>
            </a:r>
            <a:endParaRPr/>
          </a:p>
        </p:txBody>
      </p:sp>
      <p:sp>
        <p:nvSpPr>
          <p:cNvPr id="281" name="Google Shape;28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4df2bb4470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4df2bb4470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24df2bb4470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15</a:t>
            </a:fld>
            <a:endParaRPr/>
          </a:p>
        </p:txBody>
      </p:sp>
    </p:spTree>
    <p:extLst>
      <p:ext uri="{BB962C8B-B14F-4D97-AF65-F5344CB8AC3E}">
        <p14:creationId xmlns:p14="http://schemas.microsoft.com/office/powerpoint/2010/main" val="3084800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While it's clear that with 800 V capacitance value required for filtering will reduce and capacitor current will reduce, let's deduce its physical size reduction through capacitor selection process.</a:t>
            </a:r>
            <a:endParaRPr/>
          </a:p>
        </p:txBody>
      </p:sp>
      <p:sp>
        <p:nvSpPr>
          <p:cNvPr id="293" name="Google Shape;29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Let say my inverter is switching at 20 kHz, then for a 2 Level inverter, dominant harmonic is present at 2fs in unipolar modulation scheme. The manufactures gives these Irms permissible curves.</a:t>
            </a:r>
            <a:endParaRPr/>
          </a:p>
        </p:txBody>
      </p:sp>
      <p:sp>
        <p:nvSpPr>
          <p:cNvPr id="305" name="Google Shape;30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Explain the algorithm.</a:t>
            </a:r>
            <a:endParaRPr/>
          </a:p>
        </p:txBody>
      </p:sp>
      <p:sp>
        <p:nvSpPr>
          <p:cNvPr id="315" name="Google Shape;31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IN" dirty="0"/>
              <a:t>C is inversely proportional to fs, fs increase, </a:t>
            </a:r>
            <a:r>
              <a:rPr lang="en-IN" dirty="0" err="1"/>
              <a:t>Cmin</a:t>
            </a:r>
            <a:r>
              <a:rPr lang="en-IN" dirty="0"/>
              <a:t> required for meeting voltage ripple reduces but </a:t>
            </a:r>
            <a:r>
              <a:rPr lang="en-IN" dirty="0" err="1"/>
              <a:t>Cmin</a:t>
            </a:r>
            <a:r>
              <a:rPr lang="en-IN" dirty="0"/>
              <a:t> for meeting current ripple doesn’t change and </a:t>
            </a:r>
            <a:r>
              <a:rPr lang="en-IN" dirty="0" err="1"/>
              <a:t>Cmin</a:t>
            </a:r>
            <a:r>
              <a:rPr lang="en-IN" dirty="0"/>
              <a:t> = Max(</a:t>
            </a:r>
            <a:r>
              <a:rPr lang="en-IN" dirty="0" err="1"/>
              <a:t>Cmin,vripple</a:t>
            </a:r>
            <a:r>
              <a:rPr lang="en-IN" dirty="0"/>
              <a:t> , </a:t>
            </a:r>
            <a:r>
              <a:rPr lang="en-IN" dirty="0" err="1"/>
              <a:t>Cmin,Iripple</a:t>
            </a:r>
            <a:r>
              <a:rPr lang="en-IN" dirty="0"/>
              <a:t>).</a:t>
            </a:r>
            <a:endParaRPr dirty="0"/>
          </a:p>
          <a:p>
            <a:pPr marL="171450" lvl="0" indent="-171450" algn="l" rtl="0">
              <a:spcBef>
                <a:spcPts val="0"/>
              </a:spcBef>
              <a:spcAft>
                <a:spcPts val="0"/>
              </a:spcAft>
              <a:buClr>
                <a:schemeClr val="dk1"/>
              </a:buClr>
              <a:buSzPts val="1200"/>
              <a:buFont typeface="Arial"/>
              <a:buChar char="•"/>
            </a:pPr>
            <a:r>
              <a:rPr lang="en-IN" dirty="0"/>
              <a:t>But </a:t>
            </a:r>
            <a:r>
              <a:rPr lang="en-IN" dirty="0" err="1"/>
              <a:t>Ic,rms</a:t>
            </a:r>
            <a:r>
              <a:rPr lang="en-IN" dirty="0"/>
              <a:t> doesn’t depend on frequency, it depends on phase current, modulation index and PF.</a:t>
            </a:r>
            <a:endParaRPr dirty="0"/>
          </a:p>
          <a:p>
            <a:pPr marL="171450" lvl="0" indent="-171450" algn="l" rtl="0">
              <a:spcBef>
                <a:spcPts val="0"/>
              </a:spcBef>
              <a:spcAft>
                <a:spcPts val="0"/>
              </a:spcAft>
              <a:buClr>
                <a:schemeClr val="dk1"/>
              </a:buClr>
              <a:buSzPts val="1200"/>
              <a:buFont typeface="Arial"/>
              <a:buChar char="•"/>
            </a:pPr>
            <a:r>
              <a:rPr lang="en-IN" dirty="0"/>
              <a:t>There is no point of increasing fs beyond this range as switching losses will increase.</a:t>
            </a:r>
            <a:endParaRPr dirty="0"/>
          </a:p>
          <a:p>
            <a:pPr marL="171450" lvl="0" indent="-95250" algn="l" rtl="0">
              <a:spcBef>
                <a:spcPts val="0"/>
              </a:spcBef>
              <a:spcAft>
                <a:spcPts val="0"/>
              </a:spcAft>
              <a:buClr>
                <a:schemeClr val="dk1"/>
              </a:buClr>
              <a:buSzPts val="1200"/>
              <a:buFont typeface="Arial"/>
              <a:buNone/>
            </a:pPr>
            <a:endParaRPr dirty="0"/>
          </a:p>
          <a:p>
            <a:pPr marL="171450" lvl="0" indent="-95250" algn="l" rtl="0">
              <a:spcBef>
                <a:spcPts val="0"/>
              </a:spcBef>
              <a:spcAft>
                <a:spcPts val="0"/>
              </a:spcAft>
              <a:buClr>
                <a:schemeClr val="dk1"/>
              </a:buClr>
              <a:buSzPts val="1200"/>
              <a:buFont typeface="Arial"/>
              <a:buNone/>
            </a:pPr>
            <a:endParaRPr dirty="0"/>
          </a:p>
        </p:txBody>
      </p:sp>
      <p:sp>
        <p:nvSpPr>
          <p:cNvPr id="323" name="Google Shape;32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4df2bb4470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4df2bb4470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24df2bb4470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4df2bb4470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4df2bb4470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24df2bb4470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22</a:t>
            </a:fld>
            <a:endParaRPr/>
          </a:p>
        </p:txBody>
      </p:sp>
    </p:spTree>
    <p:extLst>
      <p:ext uri="{BB962C8B-B14F-4D97-AF65-F5344CB8AC3E}">
        <p14:creationId xmlns:p14="http://schemas.microsoft.com/office/powerpoint/2010/main" val="1310735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IN"/>
              <a:t>SiC has reduced the losses in the low speed regions—defining urban driving zone.</a:t>
            </a:r>
            <a:endParaRPr/>
          </a:p>
        </p:txBody>
      </p:sp>
      <p:sp>
        <p:nvSpPr>
          <p:cNvPr id="357" name="Google Shape;357;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8" name="Google Shape;36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4df2bb4470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4df2bb4470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24df2bb4470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26</a:t>
            </a:fld>
            <a:endParaRPr/>
          </a:p>
        </p:txBody>
      </p:sp>
    </p:spTree>
    <p:extLst>
      <p:ext uri="{BB962C8B-B14F-4D97-AF65-F5344CB8AC3E}">
        <p14:creationId xmlns:p14="http://schemas.microsoft.com/office/powerpoint/2010/main" val="2876223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Till here we have seen that to solve one problem (Compactness) we have worsen another problem. So what can be done now ?</a:t>
            </a:r>
            <a:endParaRPr/>
          </a:p>
          <a:p>
            <a:pPr marL="171450" lvl="0" indent="-171450" algn="l" rtl="0">
              <a:spcBef>
                <a:spcPts val="0"/>
              </a:spcBef>
              <a:spcAft>
                <a:spcPts val="0"/>
              </a:spcAft>
              <a:buClr>
                <a:schemeClr val="dk1"/>
              </a:buClr>
              <a:buSzPts val="1200"/>
              <a:buFont typeface="Arial"/>
              <a:buChar char="•"/>
            </a:pPr>
            <a:r>
              <a:rPr lang="en-IN"/>
              <a:t>Going for higher level becomes costly from economic point of view and faces component reliability issue for the manufacturer. So automotive inverters are restricted up to 3 Level only.</a:t>
            </a:r>
            <a:endParaRPr/>
          </a:p>
        </p:txBody>
      </p:sp>
      <p:sp>
        <p:nvSpPr>
          <p:cNvPr id="394" name="Google Shape;39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4df2e7307d_1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g24df2e7307d_1_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dirty="0"/>
              <a:t>Till here we have seen that to solve one problem (Compactness) we have worsen another problem. So what can be done now ?</a:t>
            </a:r>
            <a:endParaRPr dirty="0"/>
          </a:p>
          <a:p>
            <a:pPr marL="171450" lvl="0" indent="-171450" algn="l" rtl="0">
              <a:spcBef>
                <a:spcPts val="0"/>
              </a:spcBef>
              <a:spcAft>
                <a:spcPts val="0"/>
              </a:spcAft>
              <a:buClr>
                <a:schemeClr val="dk1"/>
              </a:buClr>
              <a:buSzPts val="1200"/>
              <a:buFont typeface="Arial"/>
              <a:buChar char="•"/>
            </a:pPr>
            <a:r>
              <a:rPr lang="en-IN" dirty="0"/>
              <a:t>Going for higher level becomes costly from economic point of view and faces component reliability issue for the manufacturer. So automotive inverters are restricted up to 3 Level only.</a:t>
            </a:r>
            <a:endParaRPr dirty="0"/>
          </a:p>
          <a:p>
            <a:pPr marL="171450" lvl="0" indent="-171450" algn="l" rtl="0">
              <a:spcBef>
                <a:spcPts val="0"/>
              </a:spcBef>
              <a:spcAft>
                <a:spcPts val="0"/>
              </a:spcAft>
              <a:buClr>
                <a:schemeClr val="dk1"/>
              </a:buClr>
              <a:buSzPts val="1200"/>
              <a:buFont typeface="Arial"/>
              <a:buChar char="•"/>
            </a:pPr>
            <a:r>
              <a:rPr lang="en-IN" dirty="0"/>
              <a:t>Due to dominant 3</a:t>
            </a:r>
            <a:r>
              <a:rPr lang="en-IN" baseline="30000" dirty="0"/>
              <a:t>rd</a:t>
            </a:r>
            <a:r>
              <a:rPr lang="en-IN" dirty="0"/>
              <a:t> harmonic ripple current in 3 Level inverters and capacitor voltage balancing issue, 3 Level Inverters are not adopted in Passenger </a:t>
            </a:r>
            <a:r>
              <a:rPr lang="en-IN" dirty="0" err="1"/>
              <a:t>Evs</a:t>
            </a:r>
            <a:r>
              <a:rPr lang="en-IN" dirty="0"/>
              <a:t> Traction Inverters.</a:t>
            </a:r>
            <a:endParaRPr dirty="0"/>
          </a:p>
        </p:txBody>
      </p:sp>
      <p:sp>
        <p:nvSpPr>
          <p:cNvPr id="411" name="Google Shape;411;g24df2e7307d_1_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4df2bb4470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PLECS based simulation was done for all the  inverter topologies  for a  power level of 90 kW , losses were estimated using thermal modelling descriptions mentioned in the datasheet of selected modules and switches.</a:t>
            </a:r>
            <a:endParaRPr/>
          </a:p>
        </p:txBody>
      </p:sp>
      <p:sp>
        <p:nvSpPr>
          <p:cNvPr id="421" name="Google Shape;421;g24df2bb4470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4df2e7307d_1_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So if three level cannot be used than what is the option ? </a:t>
            </a:r>
            <a:endParaRPr/>
          </a:p>
        </p:txBody>
      </p:sp>
      <p:sp>
        <p:nvSpPr>
          <p:cNvPr id="433" name="Google Shape;433;g24df2e7307d_1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4df2bb4470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4df2bb4470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24df2bb4470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a:t>
            </a:fld>
            <a:endParaRPr/>
          </a:p>
        </p:txBody>
      </p:sp>
    </p:spTree>
    <p:extLst>
      <p:ext uri="{BB962C8B-B14F-4D97-AF65-F5344CB8AC3E}">
        <p14:creationId xmlns:p14="http://schemas.microsoft.com/office/powerpoint/2010/main" val="3355714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4df2e7307d_1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g24df2e7307d_1_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Since magnetic energy density is lower than capacitor energy density due to this reason reduction of cap size will be over-shadowed by the coupled inductors, hence defeating the purpose of compactness. Therefore Coupled inductor will not be considered as an option.</a:t>
            </a:r>
            <a:endParaRPr/>
          </a:p>
        </p:txBody>
      </p:sp>
      <p:sp>
        <p:nvSpPr>
          <p:cNvPr id="447" name="Google Shape;447;g24df2e7307d_1_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4df2e7307d_1_1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g24df2e7307d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4df2e7307d_1_1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g24df2e7307d_1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4df2e7307d_1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24df2e7307d_1_1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IN"/>
              <a:t>Three points were taken under the below base speed region to check for the fundamental phase shift angle at which capacitor ripple current is minimum. In both the cases reduction of approximately 40 % was observed at 60 degree, but interleaving angle changed.</a:t>
            </a:r>
            <a:endParaRPr/>
          </a:p>
        </p:txBody>
      </p:sp>
      <p:sp>
        <p:nvSpPr>
          <p:cNvPr id="476" name="Google Shape;476;g24df2e7307d_1_1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4df2bb4470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4df2bb4470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g24df2bb4470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4df2e7307d_1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 name="Google Shape;492;g24df2e7307d_1_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But motor is designed to give rated torque at rated speed, which is observed at base modulation index of 1.15 i.e when maximum rated voltage is applied on the motor. Phi = 60 degree and theta = 60 degree is chosen as point of design for DC link capacitor.</a:t>
            </a:r>
            <a:endParaRPr/>
          </a:p>
        </p:txBody>
      </p:sp>
      <p:sp>
        <p:nvSpPr>
          <p:cNvPr id="493" name="Google Shape;493;g24df2e7307d_1_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4df2bb4470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4df2bb4470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IN"/>
              <a:t>But motor is designed to give rated torque at rated speed, which is observed at base modulation index of 1.15 i.e when maximum rated voltage is applied on the motor. Phi = 60 degree and theta = 60 degree is chosen as point of design for DC link capacitor.</a:t>
            </a:r>
            <a:endParaRPr/>
          </a:p>
          <a:p>
            <a:pPr marL="0" lvl="0" indent="0" algn="l" rtl="0">
              <a:spcBef>
                <a:spcPts val="0"/>
              </a:spcBef>
              <a:spcAft>
                <a:spcPts val="0"/>
              </a:spcAft>
              <a:buNone/>
            </a:pPr>
            <a:endParaRPr/>
          </a:p>
        </p:txBody>
      </p:sp>
      <p:sp>
        <p:nvSpPr>
          <p:cNvPr id="501" name="Google Shape;501;g24df2bb4470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4df2e7307d_1_1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IN"/>
              <a:t>But motor is designed to give rated torque at rated speed, which is observed at base modulation index of 1.15 i.e when maximum rated voltage is applied on the motor. Phi = 60 degree and theta = 60 degree is chosen as point of design for DC link capacitor.</a:t>
            </a:r>
            <a:endParaRPr/>
          </a:p>
          <a:p>
            <a:pPr marL="457200" lvl="0" indent="-317500" algn="l" rtl="0">
              <a:spcBef>
                <a:spcPts val="0"/>
              </a:spcBef>
              <a:spcAft>
                <a:spcPts val="0"/>
              </a:spcAft>
              <a:buSzPts val="1400"/>
              <a:buChar char="●"/>
            </a:pPr>
            <a:r>
              <a:rPr lang="en-IN"/>
              <a:t>Clear tradeoff is observed  between minimum common mode voltage angle and minimum capacitor ripple current angle.</a:t>
            </a:r>
            <a:endParaRPr/>
          </a:p>
        </p:txBody>
      </p:sp>
      <p:sp>
        <p:nvSpPr>
          <p:cNvPr id="506" name="Google Shape;506;g24df2e7307d_1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4df2e7307d_1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g24df2e7307d_1_1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So to further red</a:t>
            </a:r>
            <a:endParaRPr/>
          </a:p>
        </p:txBody>
      </p:sp>
      <p:sp>
        <p:nvSpPr>
          <p:cNvPr id="528" name="Google Shape;528;g24df2e7307d_1_1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dirty="0"/>
              <a:t>For the mass adoption of </a:t>
            </a:r>
            <a:r>
              <a:rPr lang="en-US" dirty="0" err="1"/>
              <a:t>Evs</a:t>
            </a:r>
            <a:r>
              <a:rPr lang="en-US" dirty="0"/>
              <a:t>, there are three main challenges…</a:t>
            </a:r>
            <a:endParaRPr dirty="0"/>
          </a:p>
        </p:txBody>
      </p:sp>
      <p:sp>
        <p:nvSpPr>
          <p:cNvPr id="186" name="Google Shape;18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4df2bb4470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4df2bb4470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g24df2bb4470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4df2bb4470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4df2bb4470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g24df2bb4470_0_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3" name="Google Shape;59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IN" dirty="0"/>
              <a:t>For mass adoption this range has to be extended.</a:t>
            </a:r>
            <a:endParaRPr dirty="0"/>
          </a:p>
          <a:p>
            <a:pPr marL="171450" lvl="0" indent="-95250" algn="l" rtl="0">
              <a:spcBef>
                <a:spcPts val="0"/>
              </a:spcBef>
              <a:spcAft>
                <a:spcPts val="0"/>
              </a:spcAft>
              <a:buClr>
                <a:schemeClr val="dk1"/>
              </a:buClr>
              <a:buSzPts val="1200"/>
              <a:buFont typeface="Arial"/>
              <a:buNone/>
            </a:pPr>
            <a:endParaRPr dirty="0"/>
          </a:p>
        </p:txBody>
      </p:sp>
      <p:sp>
        <p:nvSpPr>
          <p:cNvPr id="198" name="Google Shape;19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2" name="Google Shape;65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5" name="Google Shape;66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3" name="Google Shape;69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4" name="Google Shape;71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Bulky components after battery pack.</a:t>
            </a:r>
            <a:endParaRPr/>
          </a:p>
        </p:txBody>
      </p:sp>
      <p:sp>
        <p:nvSpPr>
          <p:cNvPr id="216" name="Google Shape;21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6" name="Google Shape;74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r>
              <a:rPr lang="en-IN"/>
              <a:t> </a:t>
            </a:r>
            <a:endParaRPr/>
          </a:p>
        </p:txBody>
      </p:sp>
      <p:sp>
        <p:nvSpPr>
          <p:cNvPr id="19" name="Google Shape;19;p2"/>
          <p:cNvSpPr/>
          <p:nvPr/>
        </p:nvSpPr>
        <p:spPr>
          <a:xfrm>
            <a:off x="0" y="4128"/>
            <a:ext cx="12192000" cy="52419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1"/>
          <p:cNvSpPr>
            <a:spLocks noGrp="1"/>
          </p:cNvSpPr>
          <p:nvPr>
            <p:ph type="pic" idx="2"/>
          </p:nvPr>
        </p:nvSpPr>
        <p:spPr>
          <a:xfrm>
            <a:off x="5183188" y="987425"/>
            <a:ext cx="6172200" cy="4873625"/>
          </a:xfrm>
          <a:prstGeom prst="rect">
            <a:avLst/>
          </a:prstGeom>
          <a:noFill/>
          <a:ln>
            <a:noFill/>
          </a:ln>
        </p:spPr>
      </p:sp>
      <p:sp>
        <p:nvSpPr>
          <p:cNvPr id="73" name="Google Shape;73;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95"/>
        <p:cNvGrpSpPr/>
        <p:nvPr/>
      </p:nvGrpSpPr>
      <p:grpSpPr>
        <a:xfrm>
          <a:off x="0" y="0"/>
          <a:ext cx="0" cy="0"/>
          <a:chOff x="0" y="0"/>
          <a:chExt cx="0" cy="0"/>
        </a:xfrm>
      </p:grpSpPr>
      <p:sp>
        <p:nvSpPr>
          <p:cNvPr id="96" name="Google Shape;9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5"/>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r>
              <a:rPr lang="en-IN"/>
              <a:t> </a:t>
            </a:r>
            <a:endParaRPr/>
          </a:p>
        </p:txBody>
      </p:sp>
      <p:sp>
        <p:nvSpPr>
          <p:cNvPr id="99" name="Google Shape;99;p15"/>
          <p:cNvSpPr/>
          <p:nvPr/>
        </p:nvSpPr>
        <p:spPr>
          <a:xfrm>
            <a:off x="0" y="4128"/>
            <a:ext cx="12192000" cy="52419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0"/>
        <p:cNvGrpSpPr/>
        <p:nvPr/>
      </p:nvGrpSpPr>
      <p:grpSpPr>
        <a:xfrm>
          <a:off x="0" y="0"/>
          <a:ext cx="0" cy="0"/>
          <a:chOff x="0" y="0"/>
          <a:chExt cx="0" cy="0"/>
        </a:xfrm>
      </p:grpSpPr>
      <p:sp>
        <p:nvSpPr>
          <p:cNvPr id="101" name="Google Shape;101;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3" name="Google Shape;10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5" name="Google Shape;11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8" name="Google Shape;128;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0" name="Google Shape;130;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Helvetica Neue"/>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9"/>
        <p:cNvGrpSpPr/>
        <p:nvPr/>
      </p:nvGrpSpPr>
      <p:grpSpPr>
        <a:xfrm>
          <a:off x="0" y="0"/>
          <a:ext cx="0" cy="0"/>
          <a:chOff x="0" y="0"/>
          <a:chExt cx="0" cy="0"/>
        </a:xfrm>
      </p:grpSpPr>
      <p:sp>
        <p:nvSpPr>
          <p:cNvPr id="140" name="Google Shape;14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6" name="Google Shape;146;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7" name="Google Shape;14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24"/>
          <p:cNvSpPr>
            <a:spLocks noGrp="1"/>
          </p:cNvSpPr>
          <p:nvPr>
            <p:ph type="pic" idx="2"/>
          </p:nvPr>
        </p:nvSpPr>
        <p:spPr>
          <a:xfrm>
            <a:off x="5183188" y="987425"/>
            <a:ext cx="6172200" cy="4873625"/>
          </a:xfrm>
          <a:prstGeom prst="rect">
            <a:avLst/>
          </a:prstGeom>
          <a:noFill/>
          <a:ln>
            <a:noFill/>
          </a:ln>
        </p:spPr>
      </p:sp>
      <p:sp>
        <p:nvSpPr>
          <p:cNvPr id="153" name="Google Shape;153;p2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4" name="Google Shape;15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2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2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Helvetica Neue"/>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6" name="Google Shape;66;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Helvetica Neue"/>
                <a:ea typeface="Helvetica Neue"/>
                <a:cs typeface="Helvetica Neue"/>
                <a:sym typeface="Helvetica Neu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 name="Google Shape;9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2" name="Google Shape;9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3" name="Google Shape;9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chargedevs.com/newswire/teardown-expert-sandy-munro-compares-tesla-nissan-jaguar-inverters/"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electrek.co/2018/07/26/tesla-model-3-teardown-electric-powertrain/" TargetMode="External"/><Relationship Id="rId5" Type="http://schemas.openxmlformats.org/officeDocument/2006/relationships/image" Target="../media/image7.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chargedevs.com/newswire/teardown-expert-sandy-munro-compares-tesla-nissan-jaguar-inverter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chargedevs.com/newswire/teardown-expert-sandy-munro-compares-tesla-nissan-jaguar-invert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1</a:t>
            </a:fld>
            <a:r>
              <a:rPr lang="en-IN"/>
              <a:t> </a:t>
            </a:r>
            <a:endParaRPr/>
          </a:p>
        </p:txBody>
      </p:sp>
      <p:sp>
        <p:nvSpPr>
          <p:cNvPr id="174" name="Google Shape;174;p27"/>
          <p:cNvSpPr txBox="1">
            <a:spLocks noGrp="1"/>
          </p:cNvSpPr>
          <p:nvPr>
            <p:ph type="ctrTitle" idx="4294967295"/>
          </p:nvPr>
        </p:nvSpPr>
        <p:spPr>
          <a:xfrm>
            <a:off x="693450" y="624925"/>
            <a:ext cx="10805100" cy="420600"/>
          </a:xfrm>
          <a:prstGeom prst="rect">
            <a:avLst/>
          </a:prstGeom>
          <a:noFill/>
          <a:ln>
            <a:noFill/>
          </a:ln>
        </p:spPr>
        <p:txBody>
          <a:bodyPr spcFirstLastPara="1" wrap="square" lIns="91425" tIns="45700" rIns="91425" bIns="45700" anchor="ctr" anchorCtr="0">
            <a:normAutofit fontScale="90000"/>
          </a:bodyPr>
          <a:lstStyle/>
          <a:p>
            <a:pPr marL="0" marR="0" lvl="0" indent="0" algn="l" rtl="0">
              <a:lnSpc>
                <a:spcPct val="90000"/>
              </a:lnSpc>
              <a:spcBef>
                <a:spcPts val="0"/>
              </a:spcBef>
              <a:spcAft>
                <a:spcPts val="0"/>
              </a:spcAft>
              <a:buClr>
                <a:schemeClr val="dk1"/>
              </a:buClr>
              <a:buSzPct val="100000"/>
              <a:buFont typeface="Helvetica Neue"/>
              <a:buNone/>
            </a:pPr>
            <a:r>
              <a:rPr lang="en-IN" sz="2800" b="1" i="0" u="none" strike="noStrike" cap="none">
                <a:solidFill>
                  <a:schemeClr val="dk1"/>
                </a:solidFill>
                <a:latin typeface="Helvetica Neue"/>
                <a:ea typeface="Helvetica Neue"/>
                <a:cs typeface="Helvetica Neue"/>
                <a:sym typeface="Helvetica Neue"/>
              </a:rPr>
              <a:t>Compact SiC based Automotive Inverter for future 4-wheeler BEVs</a:t>
            </a:r>
            <a:endParaRPr/>
          </a:p>
        </p:txBody>
      </p:sp>
      <p:sp>
        <p:nvSpPr>
          <p:cNvPr id="175" name="Google Shape;175;p27"/>
          <p:cNvSpPr txBox="1">
            <a:spLocks noGrp="1"/>
          </p:cNvSpPr>
          <p:nvPr>
            <p:ph type="subTitle" idx="4294967295"/>
          </p:nvPr>
        </p:nvSpPr>
        <p:spPr>
          <a:xfrm>
            <a:off x="3361508" y="4287836"/>
            <a:ext cx="5715000" cy="2068513"/>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2800"/>
              <a:buFont typeface="Arial"/>
              <a:buNone/>
            </a:pPr>
            <a:r>
              <a:rPr lang="en-IN" sz="2800" b="0" i="0" u="none" strike="noStrike" cap="none">
                <a:solidFill>
                  <a:schemeClr val="dk1"/>
                </a:solidFill>
                <a:latin typeface="Helvetica Neue"/>
                <a:ea typeface="Helvetica Neue"/>
                <a:cs typeface="Helvetica Neue"/>
                <a:sym typeface="Helvetica Neue"/>
              </a:rPr>
              <a:t>	 Presenter		</a:t>
            </a:r>
            <a:endParaRPr/>
          </a:p>
          <a:p>
            <a:pPr marL="0" marR="0" lvl="0" indent="0" algn="ctr" rtl="0">
              <a:lnSpc>
                <a:spcPct val="90000"/>
              </a:lnSpc>
              <a:spcBef>
                <a:spcPts val="1000"/>
              </a:spcBef>
              <a:spcAft>
                <a:spcPts val="0"/>
              </a:spcAft>
              <a:buClr>
                <a:schemeClr val="dk1"/>
              </a:buClr>
              <a:buSzPts val="2800"/>
              <a:buFont typeface="Arial"/>
              <a:buNone/>
            </a:pPr>
            <a:r>
              <a:rPr lang="en-IN" sz="2800" b="1" i="0" u="none" strike="noStrike" cap="none">
                <a:solidFill>
                  <a:schemeClr val="dk1"/>
                </a:solidFill>
                <a:latin typeface="Helvetica Neue"/>
                <a:ea typeface="Helvetica Neue"/>
                <a:cs typeface="Helvetica Neue"/>
                <a:sym typeface="Helvetica Neue"/>
              </a:rPr>
              <a:t>Rajat Sankhla</a:t>
            </a:r>
            <a:endParaRPr/>
          </a:p>
          <a:p>
            <a:pPr marL="0" marR="0" lvl="0" indent="0" algn="ctr" rtl="0">
              <a:lnSpc>
                <a:spcPct val="90000"/>
              </a:lnSpc>
              <a:spcBef>
                <a:spcPts val="1000"/>
              </a:spcBef>
              <a:spcAft>
                <a:spcPts val="0"/>
              </a:spcAft>
              <a:buClr>
                <a:schemeClr val="dk1"/>
              </a:buClr>
              <a:buSzPts val="2800"/>
              <a:buFont typeface="Arial"/>
              <a:buNone/>
            </a:pPr>
            <a:r>
              <a:rPr lang="en-IN" sz="2800" b="0" i="0" u="none" strike="noStrike" cap="none">
                <a:solidFill>
                  <a:schemeClr val="dk1"/>
                </a:solidFill>
                <a:latin typeface="Helvetica Neue"/>
                <a:ea typeface="Helvetica Neue"/>
                <a:cs typeface="Helvetica Neue"/>
                <a:sym typeface="Helvetica Neue"/>
              </a:rPr>
              <a:t>   </a:t>
            </a:r>
            <a:r>
              <a:rPr lang="en-IN"/>
              <a:t>MTP</a:t>
            </a:r>
            <a:r>
              <a:rPr lang="en-IN" sz="2800" b="0" i="0" u="none" strike="noStrike" cap="none">
                <a:solidFill>
                  <a:schemeClr val="dk1"/>
                </a:solidFill>
                <a:latin typeface="Helvetica Neue"/>
                <a:ea typeface="Helvetica Neue"/>
                <a:cs typeface="Helvetica Neue"/>
                <a:sym typeface="Helvetica Neue"/>
              </a:rPr>
              <a:t> Guide 	</a:t>
            </a:r>
            <a:endParaRPr/>
          </a:p>
          <a:p>
            <a:pPr marL="0" marR="0" lvl="0" indent="0" algn="ctr" rtl="0">
              <a:lnSpc>
                <a:spcPct val="90000"/>
              </a:lnSpc>
              <a:spcBef>
                <a:spcPts val="1000"/>
              </a:spcBef>
              <a:spcAft>
                <a:spcPts val="0"/>
              </a:spcAft>
              <a:buClr>
                <a:schemeClr val="dk1"/>
              </a:buClr>
              <a:buSzPts val="2800"/>
              <a:buFont typeface="Arial"/>
              <a:buNone/>
            </a:pPr>
            <a:r>
              <a:rPr lang="en-IN" sz="2800" b="1" i="0" u="none" strike="noStrike" cap="none">
                <a:solidFill>
                  <a:schemeClr val="dk1"/>
                </a:solidFill>
                <a:latin typeface="Helvetica Neue"/>
                <a:ea typeface="Helvetica Neue"/>
                <a:cs typeface="Helvetica Neue"/>
                <a:sym typeface="Helvetica Neue"/>
              </a:rPr>
              <a:t> Prof. Shiladri Chakraborty</a:t>
            </a:r>
            <a:endParaRPr/>
          </a:p>
        </p:txBody>
      </p:sp>
      <p:pic>
        <p:nvPicPr>
          <p:cNvPr id="176" name="Google Shape;176;p27"/>
          <p:cNvPicPr preferRelativeResize="0"/>
          <p:nvPr/>
        </p:nvPicPr>
        <p:blipFill rotWithShape="1">
          <a:blip r:embed="rId3">
            <a:alphaModFix/>
          </a:blip>
          <a:srcRect/>
          <a:stretch/>
        </p:blipFill>
        <p:spPr>
          <a:xfrm>
            <a:off x="4681250" y="1287675"/>
            <a:ext cx="2829493" cy="27580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47"/>
        <p:cNvGrpSpPr/>
        <p:nvPr/>
      </p:nvGrpSpPr>
      <p:grpSpPr>
        <a:xfrm>
          <a:off x="0" y="0"/>
          <a:ext cx="0" cy="0"/>
          <a:chOff x="0" y="0"/>
          <a:chExt cx="0" cy="0"/>
        </a:xfrm>
      </p:grpSpPr>
      <p:sp>
        <p:nvSpPr>
          <p:cNvPr id="248" name="Google Shape;248;p34"/>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10</a:t>
            </a:fld>
            <a:r>
              <a:rPr lang="en-IN"/>
              <a:t> </a:t>
            </a:r>
            <a:endParaRPr/>
          </a:p>
        </p:txBody>
      </p:sp>
      <p:pic>
        <p:nvPicPr>
          <p:cNvPr id="249" name="Google Shape;249;p34"/>
          <p:cNvPicPr preferRelativeResize="0"/>
          <p:nvPr/>
        </p:nvPicPr>
        <p:blipFill rotWithShape="1">
          <a:blip r:embed="rId3">
            <a:alphaModFix/>
          </a:blip>
          <a:srcRect/>
          <a:stretch/>
        </p:blipFill>
        <p:spPr>
          <a:xfrm>
            <a:off x="6066503" y="792786"/>
            <a:ext cx="5549370" cy="2530517"/>
          </a:xfrm>
          <a:prstGeom prst="rect">
            <a:avLst/>
          </a:prstGeom>
          <a:noFill/>
          <a:ln>
            <a:noFill/>
          </a:ln>
        </p:spPr>
      </p:pic>
      <p:pic>
        <p:nvPicPr>
          <p:cNvPr id="250" name="Google Shape;250;p34"/>
          <p:cNvPicPr preferRelativeResize="0"/>
          <p:nvPr/>
        </p:nvPicPr>
        <p:blipFill rotWithShape="1">
          <a:blip r:embed="rId4">
            <a:alphaModFix/>
          </a:blip>
          <a:srcRect/>
          <a:stretch/>
        </p:blipFill>
        <p:spPr>
          <a:xfrm>
            <a:off x="576127" y="792787"/>
            <a:ext cx="4389163" cy="2532210"/>
          </a:xfrm>
          <a:prstGeom prst="rect">
            <a:avLst/>
          </a:prstGeom>
          <a:noFill/>
          <a:ln>
            <a:noFill/>
          </a:ln>
        </p:spPr>
      </p:pic>
      <p:pic>
        <p:nvPicPr>
          <p:cNvPr id="251" name="Google Shape;251;p34"/>
          <p:cNvPicPr preferRelativeResize="0"/>
          <p:nvPr/>
        </p:nvPicPr>
        <p:blipFill rotWithShape="1">
          <a:blip r:embed="rId5">
            <a:alphaModFix/>
          </a:blip>
          <a:srcRect/>
          <a:stretch/>
        </p:blipFill>
        <p:spPr>
          <a:xfrm>
            <a:off x="971875" y="3615813"/>
            <a:ext cx="9696125" cy="230697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5"/>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11</a:t>
            </a:fld>
            <a:r>
              <a:rPr lang="en-IN"/>
              <a:t> </a:t>
            </a:r>
            <a:endParaRPr/>
          </a:p>
        </p:txBody>
      </p:sp>
      <p:pic>
        <p:nvPicPr>
          <p:cNvPr id="257" name="Google Shape;257;p35"/>
          <p:cNvPicPr preferRelativeResize="0"/>
          <p:nvPr/>
        </p:nvPicPr>
        <p:blipFill rotWithShape="1">
          <a:blip r:embed="rId3">
            <a:alphaModFix/>
          </a:blip>
          <a:srcRect/>
          <a:stretch/>
        </p:blipFill>
        <p:spPr>
          <a:xfrm>
            <a:off x="380410" y="1218059"/>
            <a:ext cx="3641170" cy="827050"/>
          </a:xfrm>
          <a:prstGeom prst="rect">
            <a:avLst/>
          </a:prstGeom>
          <a:noFill/>
          <a:ln>
            <a:noFill/>
          </a:ln>
        </p:spPr>
      </p:pic>
      <p:sp>
        <p:nvSpPr>
          <p:cNvPr id="258" name="Google Shape;258;p35"/>
          <p:cNvSpPr txBox="1"/>
          <p:nvPr/>
        </p:nvSpPr>
        <p:spPr>
          <a:xfrm>
            <a:off x="380410" y="480414"/>
            <a:ext cx="967799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a:solidFill>
                  <a:schemeClr val="dk1"/>
                </a:solidFill>
                <a:latin typeface="Calibri"/>
                <a:ea typeface="Calibri"/>
                <a:cs typeface="Calibri"/>
                <a:sym typeface="Calibri"/>
              </a:rPr>
              <a:t>Reduction in size of motor with increase in DC link voltage</a:t>
            </a:r>
            <a:endParaRPr/>
          </a:p>
        </p:txBody>
      </p:sp>
      <p:sp>
        <p:nvSpPr>
          <p:cNvPr id="259" name="Google Shape;259;p35"/>
          <p:cNvSpPr txBox="1"/>
          <p:nvPr/>
        </p:nvSpPr>
        <p:spPr>
          <a:xfrm>
            <a:off x="639096" y="2374490"/>
            <a:ext cx="1668277" cy="360804"/>
          </a:xfrm>
          <a:prstGeom prst="rect">
            <a:avLst/>
          </a:prstGeom>
          <a:blipFill rotWithShape="1">
            <a:blip r:embed="rId4">
              <a:alphaModFix/>
            </a:blip>
            <a:stretch>
              <a:fillRect l="-4744" r="-1824" b="-2203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Calibri"/>
                <a:ea typeface="Calibri"/>
                <a:cs typeface="Calibri"/>
                <a:sym typeface="Calibri"/>
              </a:rPr>
              <a:t> </a:t>
            </a:r>
            <a:endParaRPr/>
          </a:p>
        </p:txBody>
      </p:sp>
      <p:sp>
        <p:nvSpPr>
          <p:cNvPr id="260" name="Google Shape;260;p35"/>
          <p:cNvSpPr txBox="1"/>
          <p:nvPr/>
        </p:nvSpPr>
        <p:spPr>
          <a:xfrm>
            <a:off x="639095" y="3038168"/>
            <a:ext cx="1073682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For same power output , torque requirement reduces.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Torque capability is proportional to machine size, therefore machine size reduces.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6"/>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12</a:t>
            </a:fld>
            <a:r>
              <a:rPr lang="en-IN"/>
              <a:t> </a:t>
            </a:r>
            <a:endParaRPr/>
          </a:p>
        </p:txBody>
      </p:sp>
      <p:pic>
        <p:nvPicPr>
          <p:cNvPr id="267" name="Google Shape;267;p36"/>
          <p:cNvPicPr preferRelativeResize="0"/>
          <p:nvPr/>
        </p:nvPicPr>
        <p:blipFill rotWithShape="1">
          <a:blip r:embed="rId3">
            <a:alphaModFix/>
          </a:blip>
          <a:srcRect/>
          <a:stretch/>
        </p:blipFill>
        <p:spPr>
          <a:xfrm>
            <a:off x="6098110" y="701829"/>
            <a:ext cx="6093890" cy="3081858"/>
          </a:xfrm>
          <a:prstGeom prst="rect">
            <a:avLst/>
          </a:prstGeom>
          <a:noFill/>
          <a:ln>
            <a:noFill/>
          </a:ln>
        </p:spPr>
      </p:pic>
      <p:pic>
        <p:nvPicPr>
          <p:cNvPr id="268" name="Google Shape;268;p36"/>
          <p:cNvPicPr preferRelativeResize="0"/>
          <p:nvPr/>
        </p:nvPicPr>
        <p:blipFill rotWithShape="1">
          <a:blip r:embed="rId4">
            <a:alphaModFix/>
          </a:blip>
          <a:srcRect/>
          <a:stretch/>
        </p:blipFill>
        <p:spPr>
          <a:xfrm>
            <a:off x="6096000" y="3774945"/>
            <a:ext cx="5979114" cy="3023813"/>
          </a:xfrm>
          <a:prstGeom prst="rect">
            <a:avLst/>
          </a:prstGeom>
          <a:noFill/>
          <a:ln>
            <a:noFill/>
          </a:ln>
        </p:spPr>
      </p:pic>
      <p:sp>
        <p:nvSpPr>
          <p:cNvPr id="269" name="Google Shape;269;p36"/>
          <p:cNvSpPr txBox="1"/>
          <p:nvPr/>
        </p:nvSpPr>
        <p:spPr>
          <a:xfrm>
            <a:off x="-86450" y="3094949"/>
            <a:ext cx="2412300" cy="51870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Calibri"/>
                <a:ea typeface="Calibri"/>
                <a:cs typeface="Calibri"/>
                <a:sym typeface="Calibri"/>
              </a:rPr>
              <a:t> </a:t>
            </a:r>
            <a:endParaRPr/>
          </a:p>
        </p:txBody>
      </p:sp>
      <p:sp>
        <p:nvSpPr>
          <p:cNvPr id="270" name="Google Shape;270;p36"/>
          <p:cNvSpPr txBox="1"/>
          <p:nvPr/>
        </p:nvSpPr>
        <p:spPr>
          <a:xfrm>
            <a:off x="305802" y="1061030"/>
            <a:ext cx="1792349" cy="270652"/>
          </a:xfrm>
          <a:prstGeom prst="rect">
            <a:avLst/>
          </a:prstGeom>
          <a:blipFill rotWithShape="1">
            <a:blip r:embed="rId6">
              <a:alphaModFix/>
            </a:blip>
            <a:stretch>
              <a:fillRect l="-1699" r="-338" b="-2727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Calibri"/>
                <a:ea typeface="Calibri"/>
                <a:cs typeface="Calibri"/>
                <a:sym typeface="Calibri"/>
              </a:rPr>
              <a:t> </a:t>
            </a:r>
            <a:endParaRPr/>
          </a:p>
        </p:txBody>
      </p:sp>
      <p:sp>
        <p:nvSpPr>
          <p:cNvPr id="271" name="Google Shape;271;p36"/>
          <p:cNvSpPr txBox="1"/>
          <p:nvPr/>
        </p:nvSpPr>
        <p:spPr>
          <a:xfrm>
            <a:off x="305802" y="1735862"/>
            <a:ext cx="2020040" cy="270652"/>
          </a:xfrm>
          <a:prstGeom prst="rect">
            <a:avLst/>
          </a:prstGeom>
          <a:blipFill rotWithShape="1">
            <a:blip r:embed="rId7">
              <a:alphaModFix/>
            </a:blip>
            <a:stretch>
              <a:fillRect l="-2710" r="-1204" b="-3181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Calibri"/>
                <a:ea typeface="Calibri"/>
                <a:cs typeface="Calibri"/>
                <a:sym typeface="Calibri"/>
              </a:rPr>
              <a:t> </a:t>
            </a:r>
            <a:endParaRPr/>
          </a:p>
        </p:txBody>
      </p:sp>
      <p:sp>
        <p:nvSpPr>
          <p:cNvPr id="272" name="Google Shape;272;p36"/>
          <p:cNvSpPr txBox="1"/>
          <p:nvPr/>
        </p:nvSpPr>
        <p:spPr>
          <a:xfrm>
            <a:off x="305802" y="2563176"/>
            <a:ext cx="1321900" cy="276999"/>
          </a:xfrm>
          <a:prstGeom prst="rect">
            <a:avLst/>
          </a:prstGeom>
          <a:blipFill rotWithShape="1">
            <a:blip r:embed="rId8">
              <a:alphaModFix/>
            </a:blip>
            <a:stretch>
              <a:fillRect l="-3686" r="-920" b="-869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Calibri"/>
                <a:ea typeface="Calibri"/>
                <a:cs typeface="Calibri"/>
                <a:sym typeface="Calibri"/>
              </a:rPr>
              <a:t> </a:t>
            </a:r>
            <a:endParaRPr/>
          </a:p>
        </p:txBody>
      </p:sp>
      <p:sp>
        <p:nvSpPr>
          <p:cNvPr id="273" name="Google Shape;273;p36"/>
          <p:cNvSpPr txBox="1"/>
          <p:nvPr/>
        </p:nvSpPr>
        <p:spPr>
          <a:xfrm>
            <a:off x="40653" y="4878364"/>
            <a:ext cx="2550300" cy="567000"/>
          </a:xfrm>
          <a:prstGeom prst="rect">
            <a:avLst/>
          </a:prstGeom>
          <a:blipFill rotWithShape="1">
            <a:blip r:embed="rId9">
              <a:alphaModFix/>
            </a:blip>
            <a:stretch>
              <a:fillRect b="-107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dirty="0">
                <a:latin typeface="Calibri"/>
                <a:ea typeface="Calibri"/>
                <a:cs typeface="Calibri"/>
                <a:sym typeface="Calibri"/>
              </a:rPr>
              <a:t> </a:t>
            </a:r>
            <a:endParaRPr dirty="0"/>
          </a:p>
        </p:txBody>
      </p:sp>
      <p:sp>
        <p:nvSpPr>
          <p:cNvPr id="274" name="Google Shape;274;p36"/>
          <p:cNvSpPr txBox="1"/>
          <p:nvPr/>
        </p:nvSpPr>
        <p:spPr>
          <a:xfrm>
            <a:off x="40652" y="5637345"/>
            <a:ext cx="5578800" cy="818400"/>
          </a:xfrm>
          <a:prstGeom prst="rect">
            <a:avLst/>
          </a:prstGeom>
          <a:blipFill rotWithShape="1">
            <a:blip r:embed="rId10">
              <a:alphaModFix/>
            </a:blip>
            <a:stretch>
              <a:fillRect b="-74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Calibri"/>
                <a:ea typeface="Calibri"/>
                <a:cs typeface="Calibri"/>
                <a:sym typeface="Calibri"/>
              </a:rPr>
              <a:t> </a:t>
            </a:r>
            <a:endParaRPr/>
          </a:p>
        </p:txBody>
      </p:sp>
      <p:sp>
        <p:nvSpPr>
          <p:cNvPr id="275" name="Google Shape;275;p36"/>
          <p:cNvSpPr txBox="1"/>
          <p:nvPr/>
        </p:nvSpPr>
        <p:spPr>
          <a:xfrm>
            <a:off x="17979" y="501731"/>
            <a:ext cx="1157425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Helvetica Neue"/>
                <a:ea typeface="Helvetica Neue"/>
                <a:cs typeface="Helvetica Neue"/>
                <a:sym typeface="Helvetica Neue"/>
              </a:rPr>
              <a:t>Influence of 800 V architecture on DC link Capacitor size and inverter efficiency</a:t>
            </a:r>
            <a:endParaRPr>
              <a:latin typeface="Helvetica Neue"/>
              <a:ea typeface="Helvetica Neue"/>
              <a:cs typeface="Helvetica Neue"/>
              <a:sym typeface="Helvetica Neue"/>
            </a:endParaRPr>
          </a:p>
        </p:txBody>
      </p:sp>
      <p:pic>
        <p:nvPicPr>
          <p:cNvPr id="276" name="Google Shape;276;p36"/>
          <p:cNvPicPr preferRelativeResize="0"/>
          <p:nvPr/>
        </p:nvPicPr>
        <p:blipFill>
          <a:blip r:embed="rId11">
            <a:alphaModFix/>
          </a:blip>
          <a:stretch>
            <a:fillRect/>
          </a:stretch>
        </p:blipFill>
        <p:spPr>
          <a:xfrm>
            <a:off x="287828" y="3868425"/>
            <a:ext cx="2508647" cy="567125"/>
          </a:xfrm>
          <a:prstGeom prst="rect">
            <a:avLst/>
          </a:prstGeom>
          <a:noFill/>
          <a:ln>
            <a:noFill/>
          </a:ln>
        </p:spPr>
      </p:pic>
      <p:sp>
        <p:nvSpPr>
          <p:cNvPr id="277" name="Google Shape;277;p36"/>
          <p:cNvSpPr txBox="1"/>
          <p:nvPr/>
        </p:nvSpPr>
        <p:spPr>
          <a:xfrm>
            <a:off x="17975" y="6488700"/>
            <a:ext cx="10502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200">
                <a:solidFill>
                  <a:schemeClr val="dk1"/>
                </a:solidFill>
                <a:latin typeface="Helvetica Neue"/>
                <a:ea typeface="Helvetica Neue"/>
                <a:cs typeface="Helvetica Neue"/>
                <a:sym typeface="Helvetica Neue"/>
              </a:rPr>
              <a:t> Reimers, L. Dorn-Gomba, C. Mak and A. Emadi, "Automotive Traction Inverters: Current Status and Future Trends,"</a:t>
            </a:r>
            <a:endParaRPr sz="1200">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07E2F7B-D443-98C3-F222-8F2FF0255EA2}"/>
                  </a:ext>
                </a:extLst>
              </p:cNvPr>
              <p:cNvSpPr txBox="1"/>
              <p:nvPr/>
            </p:nvSpPr>
            <p:spPr>
              <a:xfrm>
                <a:off x="2325842" y="2441855"/>
                <a:ext cx="4042197" cy="756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𝑪</m:t>
                      </m:r>
                      <m:r>
                        <a:rPr lang="en-US" sz="2400" b="1" i="1" baseline="-25000" smtClean="0">
                          <a:latin typeface="Cambria Math" panose="02040503050406030204" pitchFamily="18" charset="0"/>
                        </a:rPr>
                        <m:t>𝒎𝒊𝒏</m:t>
                      </m:r>
                      <m:r>
                        <a:rPr lang="en-US" sz="2400" b="1" i="1" baseline="-25000" smtClean="0">
                          <a:latin typeface="Cambria Math" panose="02040503050406030204" pitchFamily="18" charset="0"/>
                        </a:rPr>
                        <m:t>,</m:t>
                      </m:r>
                      <m:r>
                        <a:rPr lang="en-US" sz="2400" b="1" i="1" baseline="-25000" smtClean="0">
                          <a:latin typeface="Cambria Math" panose="02040503050406030204" pitchFamily="18" charset="0"/>
                        </a:rPr>
                        <m:t>𝑽𝒓𝒊𝒑𝒑𝒍𝒆</m:t>
                      </m:r>
                      <m:r>
                        <a:rPr lang="en-US" sz="2400" b="1" i="1" smtClean="0">
                          <a:latin typeface="Cambria Math" panose="02040503050406030204" pitchFamily="18" charset="0"/>
                        </a:rPr>
                        <m:t>= </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𝑰</m:t>
                          </m:r>
                          <m:r>
                            <a:rPr lang="en-US" sz="2400" b="1" i="1" baseline="-25000" smtClean="0">
                              <a:latin typeface="Cambria Math" panose="02040503050406030204" pitchFamily="18" charset="0"/>
                            </a:rPr>
                            <m:t>𝒑𝒉𝒂𝒔𝒆</m:t>
                          </m:r>
                          <m:r>
                            <a:rPr lang="en-US" sz="2400" b="1" i="1" baseline="-25000" smtClean="0">
                              <a:latin typeface="Cambria Math" panose="02040503050406030204" pitchFamily="18" charset="0"/>
                            </a:rPr>
                            <m:t>,</m:t>
                          </m:r>
                          <m:r>
                            <a:rPr lang="en-US" sz="2400" b="1" i="1" baseline="-25000" smtClean="0">
                              <a:latin typeface="Cambria Math" panose="02040503050406030204" pitchFamily="18" charset="0"/>
                            </a:rPr>
                            <m:t>𝒓𝒎𝒔</m:t>
                          </m:r>
                        </m:num>
                        <m:den>
                          <m:r>
                            <a:rPr lang="en-US" sz="2400" b="1" i="1" smtClean="0">
                              <a:latin typeface="Cambria Math" panose="02040503050406030204" pitchFamily="18" charset="0"/>
                            </a:rPr>
                            <m:t>𝟒</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𝑽𝒅𝒄</m:t>
                          </m:r>
                          <m:r>
                            <a:rPr lang="en-US" sz="2400" b="1" i="1" smtClean="0">
                              <a:latin typeface="Cambria Math" panose="02040503050406030204" pitchFamily="18" charset="0"/>
                              <a:ea typeface="Cambria Math" panose="02040503050406030204" pitchFamily="18" charset="0"/>
                            </a:rPr>
                            <m:t> % </m:t>
                          </m:r>
                          <m:r>
                            <a:rPr lang="en-US" sz="2400" b="1" i="1" smtClean="0">
                              <a:latin typeface="Cambria Math" panose="02040503050406030204" pitchFamily="18" charset="0"/>
                              <a:ea typeface="Cambria Math" panose="02040503050406030204" pitchFamily="18" charset="0"/>
                            </a:rPr>
                            <m:t>𝑽𝒅𝒄</m:t>
                          </m:r>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𝒇𝒔</m:t>
                          </m:r>
                        </m:den>
                      </m:f>
                    </m:oMath>
                  </m:oMathPara>
                </a14:m>
                <a:endParaRPr lang="en-IN" sz="2400" b="1" dirty="0"/>
              </a:p>
            </p:txBody>
          </p:sp>
        </mc:Choice>
        <mc:Fallback xmlns="">
          <p:sp>
            <p:nvSpPr>
              <p:cNvPr id="11" name="TextBox 10">
                <a:extLst>
                  <a:ext uri="{FF2B5EF4-FFF2-40B4-BE49-F238E27FC236}">
                    <a16:creationId xmlns:a16="http://schemas.microsoft.com/office/drawing/2014/main" id="{B07E2F7B-D443-98C3-F222-8F2FF0255EA2}"/>
                  </a:ext>
                </a:extLst>
              </p:cNvPr>
              <p:cNvSpPr txBox="1">
                <a:spLocks noRot="1" noChangeAspect="1" noMove="1" noResize="1" noEditPoints="1" noAdjustHandles="1" noChangeArrowheads="1" noChangeShapeType="1" noTextEdit="1"/>
              </p:cNvSpPr>
              <p:nvPr/>
            </p:nvSpPr>
            <p:spPr>
              <a:xfrm>
                <a:off x="2325842" y="2441855"/>
                <a:ext cx="4042197" cy="756169"/>
              </a:xfrm>
              <a:prstGeom prst="rect">
                <a:avLst/>
              </a:prstGeom>
              <a:blipFill>
                <a:blip r:embed="rId12"/>
                <a:stretch>
                  <a:fillRect/>
                </a:stretch>
              </a:blipFill>
            </p:spPr>
            <p:txBody>
              <a:bodyPr/>
              <a:lstStyle/>
              <a:p>
                <a:r>
                  <a:rPr lang="en-IN">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7"/>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13</a:t>
            </a:fld>
            <a:r>
              <a:rPr lang="en-IN"/>
              <a:t> </a:t>
            </a:r>
            <a:endParaRPr/>
          </a:p>
        </p:txBody>
      </p:sp>
      <p:pic>
        <p:nvPicPr>
          <p:cNvPr id="284" name="Google Shape;284;p37"/>
          <p:cNvPicPr preferRelativeResize="0"/>
          <p:nvPr/>
        </p:nvPicPr>
        <p:blipFill rotWithShape="1">
          <a:blip r:embed="rId3">
            <a:alphaModFix/>
          </a:blip>
          <a:srcRect/>
          <a:stretch/>
        </p:blipFill>
        <p:spPr>
          <a:xfrm>
            <a:off x="594048" y="739550"/>
            <a:ext cx="11105881" cy="5616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88"/>
        <p:cNvGrpSpPr/>
        <p:nvPr/>
      </p:nvGrpSpPr>
      <p:grpSpPr>
        <a:xfrm>
          <a:off x="0" y="0"/>
          <a:ext cx="0" cy="0"/>
          <a:chOff x="0" y="0"/>
          <a:chExt cx="0" cy="0"/>
        </a:xfrm>
      </p:grpSpPr>
      <p:sp>
        <p:nvSpPr>
          <p:cNvPr id="289" name="Google Shape;289;p38"/>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14</a:t>
            </a:fld>
            <a:r>
              <a:rPr lang="en-IN"/>
              <a:t> </a:t>
            </a:r>
            <a:endParaRPr/>
          </a:p>
        </p:txBody>
      </p:sp>
      <p:graphicFrame>
        <p:nvGraphicFramePr>
          <p:cNvPr id="290" name="Google Shape;290;p38"/>
          <p:cNvGraphicFramePr/>
          <p:nvPr/>
        </p:nvGraphicFramePr>
        <p:xfrm>
          <a:off x="2032000" y="719666"/>
          <a:ext cx="8128000" cy="1280180"/>
        </p:xfrm>
        <a:graphic>
          <a:graphicData uri="http://schemas.openxmlformats.org/drawingml/2006/table">
            <a:tbl>
              <a:tblPr firstRow="1" bandRow="1">
                <a:noFill/>
                <a:tableStyleId>{B0DC0980-0B22-4D39-AEC6-AC195B0E8FBE}</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chemeClr val="dk1"/>
                        </a:buClr>
                        <a:buSzPts val="1800"/>
                        <a:buFont typeface="Calibri"/>
                        <a:buNone/>
                      </a:pPr>
                      <a:r>
                        <a:rPr lang="en-IN" sz="1800" u="none" strike="noStrike" cap="none"/>
                        <a:t>C3M0045065K</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a:t>CAB016M12FM3</a:t>
                      </a:r>
                      <a:endParaRPr sz="1800"/>
                    </a:p>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IN" sz="1800"/>
                        <a:t>N = 3, Rdson = 45 mohm</a:t>
                      </a:r>
                      <a:endParaRPr sz="1800"/>
                    </a:p>
                    <a:p>
                      <a:pPr marL="0" marR="0" lvl="0" indent="0" algn="l" rtl="0">
                        <a:spcBef>
                          <a:spcPts val="0"/>
                        </a:spcBef>
                        <a:spcAft>
                          <a:spcPts val="0"/>
                        </a:spcAft>
                        <a:buNone/>
                      </a:pPr>
                      <a:r>
                        <a:rPr lang="en-IN" sz="1800"/>
                        <a:t>Rdson Equivalent = 15mohm</a:t>
                      </a:r>
                      <a:endParaRPr/>
                    </a:p>
                  </a:txBody>
                  <a:tcPr marL="91450" marR="91450" marT="45725" marB="45725"/>
                </a:tc>
                <a:tc>
                  <a:txBody>
                    <a:bodyPr/>
                    <a:lstStyle/>
                    <a:p>
                      <a:pPr marL="0" marR="0" lvl="0" indent="0" algn="l" rtl="0">
                        <a:spcBef>
                          <a:spcPts val="0"/>
                        </a:spcBef>
                        <a:spcAft>
                          <a:spcPts val="0"/>
                        </a:spcAft>
                        <a:buNone/>
                      </a:pPr>
                      <a:r>
                        <a:rPr lang="en-IN" sz="1800"/>
                        <a:t>Rds on = 16 mohm</a:t>
                      </a:r>
                      <a:endParaRPr sz="1800"/>
                    </a:p>
                    <a:p>
                      <a:pPr marL="0" marR="0" lvl="0" indent="0" algn="l" rtl="0">
                        <a:spcBef>
                          <a:spcPts val="0"/>
                        </a:spcBef>
                        <a:spcAft>
                          <a:spcPts val="0"/>
                        </a:spcAft>
                        <a:buNone/>
                      </a:pPr>
                      <a:r>
                        <a:rPr lang="en-IN" sz="1800"/>
                        <a:t>82 A</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p:nvPr/>
        </p:nvSpPr>
        <p:spPr>
          <a:xfrm>
            <a:off x="62800" y="543476"/>
            <a:ext cx="5899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400">
                <a:latin typeface="Helvetica Neue"/>
                <a:ea typeface="Helvetica Neue"/>
                <a:cs typeface="Helvetica Neue"/>
                <a:sym typeface="Helvetica Neue"/>
              </a:rPr>
              <a:t>Outline</a:t>
            </a:r>
            <a:endParaRPr sz="2400">
              <a:latin typeface="Helvetica Neue"/>
              <a:ea typeface="Helvetica Neue"/>
              <a:cs typeface="Helvetica Neue"/>
              <a:sym typeface="Helvetica Neue"/>
            </a:endParaRPr>
          </a:p>
        </p:txBody>
      </p:sp>
      <p:sp>
        <p:nvSpPr>
          <p:cNvPr id="183" name="Google Shape;183;p28"/>
          <p:cNvSpPr txBox="1"/>
          <p:nvPr/>
        </p:nvSpPr>
        <p:spPr>
          <a:xfrm>
            <a:off x="176250" y="997350"/>
            <a:ext cx="11839500" cy="5691126"/>
          </a:xfrm>
          <a:prstGeom prst="rect">
            <a:avLst/>
          </a:prstGeom>
          <a:noFill/>
          <a:ln>
            <a:noFill/>
          </a:ln>
        </p:spPr>
        <p:txBody>
          <a:bodyPr spcFirstLastPara="1" wrap="square" lIns="91425" tIns="91425" rIns="91425" bIns="91425" anchor="t" anchorCtr="0">
            <a:noAutofit/>
          </a:bodyPr>
          <a:lstStyle/>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Motivation for compact traction inverter </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What makes Inverter of an EV powertrain bulky ?</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Influence of 800 V architecture on DC link Capacitor size and inverter efficiency</a:t>
            </a:r>
            <a:endParaRPr sz="1829" dirty="0">
              <a:solidFill>
                <a:schemeClr val="bg2">
                  <a:lumMod val="20000"/>
                  <a:lumOff val="80000"/>
                </a:schemeClr>
              </a:solidFill>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tx1"/>
                </a:solidFill>
                <a:latin typeface="Helvetica Neue"/>
                <a:ea typeface="Helvetica Neue"/>
                <a:cs typeface="Helvetica Neue"/>
                <a:sym typeface="Helvetica Neue"/>
              </a:rPr>
              <a:t>How to do capacitor sizing in 2 Level Inverter ?</a:t>
            </a:r>
            <a:r>
              <a:rPr lang="en-IN" sz="1829" dirty="0">
                <a:solidFill>
                  <a:schemeClr val="tx1"/>
                </a:solidFill>
                <a:latin typeface="Calibri"/>
                <a:ea typeface="Calibri"/>
                <a:cs typeface="Calibri"/>
                <a:sym typeface="Calibri"/>
              </a:rPr>
              <a:t> </a:t>
            </a:r>
            <a:endParaRPr sz="1829" dirty="0">
              <a:solidFill>
                <a:schemeClr val="tx1"/>
              </a:solidFill>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tx1"/>
                </a:solidFill>
                <a:latin typeface="Helvetica Neue"/>
                <a:ea typeface="Helvetica Neue"/>
                <a:cs typeface="Helvetica Neue"/>
                <a:sym typeface="Helvetica Neue"/>
              </a:rPr>
              <a:t>Algorithm for capacitor selection</a:t>
            </a:r>
            <a:endParaRPr sz="1829" dirty="0">
              <a:solidFill>
                <a:schemeClr val="tx1"/>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tx1"/>
                </a:solidFill>
                <a:latin typeface="Helvetica Neue"/>
                <a:ea typeface="Helvetica Neue"/>
                <a:cs typeface="Helvetica Neue"/>
                <a:sym typeface="Helvetica Neue"/>
              </a:rPr>
              <a:t>Identification of optimal switching frequency zone</a:t>
            </a:r>
            <a:endParaRPr sz="1829" dirty="0">
              <a:solidFill>
                <a:schemeClr val="tx1"/>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tx1"/>
                </a:solidFill>
                <a:latin typeface="Helvetica Neue"/>
                <a:ea typeface="Helvetica Neue"/>
                <a:cs typeface="Helvetica Neue"/>
                <a:sym typeface="Helvetica Neue"/>
              </a:rPr>
              <a:t>Why more capacitor current reduction is desired ? </a:t>
            </a:r>
            <a:endParaRPr sz="1829" dirty="0">
              <a:solidFill>
                <a:schemeClr val="tx1"/>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Utilization of </a:t>
            </a:r>
            <a:r>
              <a:rPr lang="en-IN" sz="1829" dirty="0" err="1">
                <a:solidFill>
                  <a:schemeClr val="bg2">
                    <a:lumMod val="20000"/>
                    <a:lumOff val="80000"/>
                  </a:schemeClr>
                </a:solidFill>
                <a:latin typeface="Helvetica Neue"/>
                <a:ea typeface="Helvetica Neue"/>
                <a:cs typeface="Helvetica Neue"/>
                <a:sym typeface="Helvetica Neue"/>
              </a:rPr>
              <a:t>SiC</a:t>
            </a:r>
            <a:r>
              <a:rPr lang="en-IN" sz="1829" dirty="0">
                <a:solidFill>
                  <a:schemeClr val="bg2">
                    <a:lumMod val="20000"/>
                    <a:lumOff val="80000"/>
                  </a:schemeClr>
                </a:solidFill>
                <a:latin typeface="Helvetica Neue"/>
                <a:ea typeface="Helvetica Neue"/>
                <a:cs typeface="Helvetica Neue"/>
                <a:sym typeface="Helvetica Neue"/>
              </a:rPr>
              <a:t> for reduction in losses and size of heat sink  </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High dv/dt problems due to 800 V bus and </a:t>
            </a:r>
            <a:r>
              <a:rPr lang="en-IN" sz="1829" dirty="0" err="1">
                <a:solidFill>
                  <a:schemeClr val="bg2">
                    <a:lumMod val="20000"/>
                    <a:lumOff val="80000"/>
                  </a:schemeClr>
                </a:solidFill>
                <a:latin typeface="Helvetica Neue"/>
                <a:ea typeface="Helvetica Neue"/>
                <a:cs typeface="Helvetica Neue"/>
                <a:sym typeface="Helvetica Neue"/>
              </a:rPr>
              <a:t>SiC</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How common mode voltage is detrimental to motor health</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Topological overview of Traction Inverters for passenger BEVs </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Comparison of Inverter Candidates operating with SVM at Base speed Ma = 1.15</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Carrier Interleaved and fundamental phase shift modulated Multi-phased  2 Level Inverters</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Clr>
                <a:schemeClr val="dk1"/>
              </a:buClr>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Results of interleaving and fundamental phase shift on capacitor rms current</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Clr>
                <a:schemeClr val="dk1"/>
              </a:buClr>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Trade-off between minimum capacitor current and min common mode operating angles</a:t>
            </a:r>
            <a:endParaRPr sz="1829" dirty="0">
              <a:solidFill>
                <a:schemeClr val="bg2">
                  <a:lumMod val="20000"/>
                  <a:lumOff val="80000"/>
                </a:schemeClr>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120386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16</a:t>
            </a:fld>
            <a:r>
              <a:rPr lang="en-IN"/>
              <a:t> </a:t>
            </a:r>
            <a:endParaRPr/>
          </a:p>
        </p:txBody>
      </p:sp>
      <p:sp>
        <p:nvSpPr>
          <p:cNvPr id="296" name="Google Shape;296;p39"/>
          <p:cNvSpPr txBox="1"/>
          <p:nvPr/>
        </p:nvSpPr>
        <p:spPr>
          <a:xfrm>
            <a:off x="55702" y="463200"/>
            <a:ext cx="73902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Helvetica Neue"/>
                <a:ea typeface="Helvetica Neue"/>
                <a:cs typeface="Helvetica Neue"/>
                <a:sym typeface="Helvetica Neue"/>
              </a:rPr>
              <a:t>How to do capacitor sizing in 2 Level Inverter ? </a:t>
            </a:r>
            <a:endParaRPr>
              <a:latin typeface="Helvetica Neue"/>
              <a:ea typeface="Helvetica Neue"/>
              <a:cs typeface="Helvetica Neue"/>
              <a:sym typeface="Helvetica Neue"/>
            </a:endParaRPr>
          </a:p>
        </p:txBody>
      </p:sp>
      <p:pic>
        <p:nvPicPr>
          <p:cNvPr id="297" name="Google Shape;297;p39"/>
          <p:cNvPicPr preferRelativeResize="0"/>
          <p:nvPr/>
        </p:nvPicPr>
        <p:blipFill rotWithShape="1">
          <a:blip r:embed="rId3">
            <a:alphaModFix/>
          </a:blip>
          <a:srcRect/>
          <a:stretch/>
        </p:blipFill>
        <p:spPr>
          <a:xfrm>
            <a:off x="1000366" y="1886522"/>
            <a:ext cx="5500860" cy="3386523"/>
          </a:xfrm>
          <a:prstGeom prst="rect">
            <a:avLst/>
          </a:prstGeom>
          <a:noFill/>
          <a:ln>
            <a:noFill/>
          </a:ln>
        </p:spPr>
      </p:pic>
      <p:sp>
        <p:nvSpPr>
          <p:cNvPr id="298" name="Google Shape;298;p39"/>
          <p:cNvSpPr txBox="1"/>
          <p:nvPr/>
        </p:nvSpPr>
        <p:spPr>
          <a:xfrm>
            <a:off x="2990821" y="1432825"/>
            <a:ext cx="1728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Helvetica Neue"/>
                <a:ea typeface="Helvetica Neue"/>
                <a:cs typeface="Helvetica Neue"/>
                <a:sym typeface="Helvetica Neue"/>
              </a:rPr>
              <a:t>fs = 20 kHz</a:t>
            </a:r>
            <a:endParaRPr sz="1800">
              <a:solidFill>
                <a:schemeClr val="dk1"/>
              </a:solidFill>
              <a:latin typeface="Helvetica Neue"/>
              <a:ea typeface="Helvetica Neue"/>
              <a:cs typeface="Helvetica Neue"/>
              <a:sym typeface="Helvetica Neue"/>
            </a:endParaRPr>
          </a:p>
        </p:txBody>
      </p:sp>
      <p:sp>
        <p:nvSpPr>
          <p:cNvPr id="299" name="Google Shape;299;p39"/>
          <p:cNvSpPr txBox="1"/>
          <p:nvPr/>
        </p:nvSpPr>
        <p:spPr>
          <a:xfrm>
            <a:off x="8762703" y="1432825"/>
            <a:ext cx="1858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Helvetica Neue"/>
                <a:ea typeface="Helvetica Neue"/>
                <a:cs typeface="Helvetica Neue"/>
                <a:sym typeface="Helvetica Neue"/>
              </a:rPr>
              <a:t>fs = 30 kHz</a:t>
            </a:r>
            <a:endParaRPr sz="1800">
              <a:solidFill>
                <a:schemeClr val="dk1"/>
              </a:solidFill>
              <a:latin typeface="Helvetica Neue"/>
              <a:ea typeface="Helvetica Neue"/>
              <a:cs typeface="Helvetica Neue"/>
              <a:sym typeface="Helvetica Neue"/>
            </a:endParaRPr>
          </a:p>
        </p:txBody>
      </p:sp>
      <p:pic>
        <p:nvPicPr>
          <p:cNvPr id="300" name="Google Shape;300;p39"/>
          <p:cNvPicPr preferRelativeResize="0"/>
          <p:nvPr/>
        </p:nvPicPr>
        <p:blipFill rotWithShape="1">
          <a:blip r:embed="rId4">
            <a:alphaModFix/>
          </a:blip>
          <a:srcRect/>
          <a:stretch/>
        </p:blipFill>
        <p:spPr>
          <a:xfrm>
            <a:off x="6691199" y="1884838"/>
            <a:ext cx="5500799" cy="3511563"/>
          </a:xfrm>
          <a:prstGeom prst="rect">
            <a:avLst/>
          </a:prstGeom>
          <a:noFill/>
          <a:ln>
            <a:noFill/>
          </a:ln>
        </p:spPr>
      </p:pic>
      <p:sp>
        <p:nvSpPr>
          <p:cNvPr id="301" name="Google Shape;301;p39"/>
          <p:cNvSpPr txBox="1"/>
          <p:nvPr/>
        </p:nvSpPr>
        <p:spPr>
          <a:xfrm rot="-5400000">
            <a:off x="6062563" y="2734525"/>
            <a:ext cx="903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900">
                <a:latin typeface="Helvetica Neue"/>
                <a:ea typeface="Helvetica Neue"/>
                <a:cs typeface="Helvetica Neue"/>
                <a:sym typeface="Helvetica Neue"/>
              </a:rPr>
              <a:t>I</a:t>
            </a:r>
            <a:r>
              <a:rPr lang="en-IN" sz="1900" baseline="-25000">
                <a:latin typeface="Helvetica Neue"/>
                <a:ea typeface="Helvetica Neue"/>
                <a:cs typeface="Helvetica Neue"/>
                <a:sym typeface="Helvetica Neue"/>
              </a:rPr>
              <a:t>peak,cap</a:t>
            </a:r>
            <a:endParaRPr sz="1900" baseline="-25000">
              <a:latin typeface="Helvetica Neue"/>
              <a:ea typeface="Helvetica Neue"/>
              <a:cs typeface="Helvetica Neue"/>
              <a:sym typeface="Helvetica Neue"/>
            </a:endParaRPr>
          </a:p>
        </p:txBody>
      </p:sp>
      <p:sp>
        <p:nvSpPr>
          <p:cNvPr id="302" name="Google Shape;302;p39"/>
          <p:cNvSpPr txBox="1"/>
          <p:nvPr/>
        </p:nvSpPr>
        <p:spPr>
          <a:xfrm rot="-5400000">
            <a:off x="484288" y="2789225"/>
            <a:ext cx="903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900">
                <a:latin typeface="Helvetica Neue"/>
                <a:ea typeface="Helvetica Neue"/>
                <a:cs typeface="Helvetica Neue"/>
                <a:sym typeface="Helvetica Neue"/>
              </a:rPr>
              <a:t>I</a:t>
            </a:r>
            <a:r>
              <a:rPr lang="en-IN" sz="1900" baseline="-25000">
                <a:latin typeface="Helvetica Neue"/>
                <a:ea typeface="Helvetica Neue"/>
                <a:cs typeface="Helvetica Neue"/>
                <a:sym typeface="Helvetica Neue"/>
              </a:rPr>
              <a:t>peak,cap</a:t>
            </a:r>
            <a:endParaRPr sz="1900" baseline="-25000">
              <a:latin typeface="Helvetica Neue"/>
              <a:ea typeface="Helvetica Neue"/>
              <a:cs typeface="Helvetica Neue"/>
              <a:sym typeface="Helvetica Neue"/>
            </a:endParaRPr>
          </a:p>
        </p:txBody>
      </p:sp>
      <p:sp>
        <p:nvSpPr>
          <p:cNvPr id="2" name="TextBox 1">
            <a:extLst>
              <a:ext uri="{FF2B5EF4-FFF2-40B4-BE49-F238E27FC236}">
                <a16:creationId xmlns:a16="http://schemas.microsoft.com/office/drawing/2014/main" id="{29B0A1D9-AADC-6ACA-0C97-BAD26A073003}"/>
              </a:ext>
            </a:extLst>
          </p:cNvPr>
          <p:cNvSpPr txBox="1"/>
          <p:nvPr/>
        </p:nvSpPr>
        <p:spPr>
          <a:xfrm>
            <a:off x="55702" y="978808"/>
            <a:ext cx="5396524" cy="400110"/>
          </a:xfrm>
          <a:prstGeom prst="rect">
            <a:avLst/>
          </a:prstGeom>
          <a:noFill/>
        </p:spPr>
        <p:txBody>
          <a:bodyPr wrap="square" rtlCol="0">
            <a:spAutoFit/>
          </a:bodyPr>
          <a:lstStyle/>
          <a:p>
            <a:r>
              <a:rPr lang="en-US" sz="2000" dirty="0"/>
              <a:t>FFT of 2 Level Inverter</a:t>
            </a:r>
            <a:endParaRPr lang="en-IN"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0"/>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17</a:t>
            </a:fld>
            <a:r>
              <a:rPr lang="en-IN"/>
              <a:t> </a:t>
            </a:r>
            <a:endParaRPr/>
          </a:p>
        </p:txBody>
      </p:sp>
      <p:sp>
        <p:nvSpPr>
          <p:cNvPr id="308" name="Google Shape;308;p40"/>
          <p:cNvSpPr txBox="1"/>
          <p:nvPr/>
        </p:nvSpPr>
        <p:spPr>
          <a:xfrm>
            <a:off x="55702" y="463200"/>
            <a:ext cx="7434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Helvetica Neue"/>
                <a:ea typeface="Helvetica Neue"/>
                <a:cs typeface="Helvetica Neue"/>
                <a:sym typeface="Helvetica Neue"/>
              </a:rPr>
              <a:t>How to do capacitor sizing in 2 Level Inverter ? </a:t>
            </a:r>
            <a:endParaRPr>
              <a:latin typeface="Helvetica Neue"/>
              <a:ea typeface="Helvetica Neue"/>
              <a:cs typeface="Helvetica Neue"/>
              <a:sym typeface="Helvetica Neue"/>
            </a:endParaRPr>
          </a:p>
        </p:txBody>
      </p:sp>
      <p:pic>
        <p:nvPicPr>
          <p:cNvPr id="309" name="Google Shape;309;p40"/>
          <p:cNvPicPr preferRelativeResize="0"/>
          <p:nvPr/>
        </p:nvPicPr>
        <p:blipFill rotWithShape="1">
          <a:blip r:embed="rId3">
            <a:alphaModFix/>
          </a:blip>
          <a:srcRect/>
          <a:stretch/>
        </p:blipFill>
        <p:spPr>
          <a:xfrm>
            <a:off x="4570300" y="1389077"/>
            <a:ext cx="6906649" cy="3950125"/>
          </a:xfrm>
          <a:prstGeom prst="rect">
            <a:avLst/>
          </a:prstGeom>
          <a:noFill/>
          <a:ln>
            <a:noFill/>
          </a:ln>
        </p:spPr>
      </p:pic>
      <p:sp>
        <p:nvSpPr>
          <p:cNvPr id="310" name="Google Shape;310;p40"/>
          <p:cNvSpPr txBox="1"/>
          <p:nvPr/>
        </p:nvSpPr>
        <p:spPr>
          <a:xfrm>
            <a:off x="5310031" y="1180811"/>
            <a:ext cx="5906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Helvetica Neue"/>
                <a:ea typeface="Helvetica Neue"/>
                <a:cs typeface="Helvetica Neue"/>
                <a:sym typeface="Helvetica Neue"/>
              </a:rPr>
              <a:t>I</a:t>
            </a:r>
            <a:r>
              <a:rPr lang="en-IN" sz="1800" baseline="-25000">
                <a:solidFill>
                  <a:schemeClr val="dk1"/>
                </a:solidFill>
                <a:latin typeface="Helvetica Neue"/>
                <a:ea typeface="Helvetica Neue"/>
                <a:cs typeface="Helvetica Neue"/>
                <a:sym typeface="Helvetica Neue"/>
              </a:rPr>
              <a:t>rms</a:t>
            </a:r>
            <a:r>
              <a:rPr lang="en-IN" sz="1800">
                <a:solidFill>
                  <a:schemeClr val="dk1"/>
                </a:solidFill>
                <a:latin typeface="Helvetica Neue"/>
                <a:ea typeface="Helvetica Neue"/>
                <a:cs typeface="Helvetica Neue"/>
                <a:sym typeface="Helvetica Neue"/>
              </a:rPr>
              <a:t> permissible curves at ambient of 70</a:t>
            </a:r>
            <a:r>
              <a:rPr lang="en-IN" sz="1800" i="0">
                <a:solidFill>
                  <a:srgbClr val="333333"/>
                </a:solidFill>
                <a:latin typeface="Helvetica Neue"/>
                <a:ea typeface="Helvetica Neue"/>
                <a:cs typeface="Helvetica Neue"/>
                <a:sym typeface="Helvetica Neue"/>
              </a:rPr>
              <a:t>° C</a:t>
            </a:r>
            <a:r>
              <a:rPr lang="en-IN" sz="1800">
                <a:solidFill>
                  <a:schemeClr val="dk1"/>
                </a:solidFill>
                <a:latin typeface="Helvetica Neue"/>
                <a:ea typeface="Helvetica Neue"/>
                <a:cs typeface="Helvetica Neue"/>
                <a:sym typeface="Helvetica Neue"/>
              </a:rPr>
              <a:t> </a:t>
            </a:r>
            <a:endParaRPr>
              <a:latin typeface="Helvetica Neue"/>
              <a:ea typeface="Helvetica Neue"/>
              <a:cs typeface="Helvetica Neue"/>
              <a:sym typeface="Helvetica Neue"/>
            </a:endParaRPr>
          </a:p>
        </p:txBody>
      </p:sp>
      <p:pic>
        <p:nvPicPr>
          <p:cNvPr id="311" name="Google Shape;311;p40"/>
          <p:cNvPicPr preferRelativeResize="0"/>
          <p:nvPr/>
        </p:nvPicPr>
        <p:blipFill>
          <a:blip r:embed="rId4">
            <a:alphaModFix/>
          </a:blip>
          <a:stretch>
            <a:fillRect/>
          </a:stretch>
        </p:blipFill>
        <p:spPr>
          <a:xfrm>
            <a:off x="196800" y="2301700"/>
            <a:ext cx="4443975" cy="1999150"/>
          </a:xfrm>
          <a:prstGeom prst="rect">
            <a:avLst/>
          </a:prstGeom>
          <a:noFill/>
          <a:ln>
            <a:noFill/>
          </a:ln>
        </p:spPr>
      </p:pic>
      <p:sp>
        <p:nvSpPr>
          <p:cNvPr id="312" name="Google Shape;312;p40"/>
          <p:cNvSpPr txBox="1"/>
          <p:nvPr/>
        </p:nvSpPr>
        <p:spPr>
          <a:xfrm>
            <a:off x="55700" y="6338813"/>
            <a:ext cx="74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t>"Film capacitors-Metallized polypropylene film capacitors (MKP) by EPCOS-TDK".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1"/>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18</a:t>
            </a:fld>
            <a:r>
              <a:rPr lang="en-IN"/>
              <a:t> </a:t>
            </a:r>
            <a:endParaRPr/>
          </a:p>
        </p:txBody>
      </p:sp>
      <p:sp>
        <p:nvSpPr>
          <p:cNvPr id="319" name="Google Shape;319;p41"/>
          <p:cNvSpPr txBox="1"/>
          <p:nvPr/>
        </p:nvSpPr>
        <p:spPr>
          <a:xfrm>
            <a:off x="0" y="395825"/>
            <a:ext cx="49161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a:latin typeface="Helvetica Neue"/>
                <a:ea typeface="Helvetica Neue"/>
                <a:cs typeface="Helvetica Neue"/>
                <a:sym typeface="Helvetica Neue"/>
              </a:rPr>
              <a:t>Algorithm for capacitor selection</a:t>
            </a:r>
            <a:endParaRPr sz="2400">
              <a:latin typeface="Helvetica Neue"/>
              <a:ea typeface="Helvetica Neue"/>
              <a:cs typeface="Helvetica Neue"/>
              <a:sym typeface="Helvetica Neue"/>
            </a:endParaRPr>
          </a:p>
        </p:txBody>
      </p:sp>
      <p:cxnSp>
        <p:nvCxnSpPr>
          <p:cNvPr id="3" name="Straight Arrow Connector 2">
            <a:extLst>
              <a:ext uri="{FF2B5EF4-FFF2-40B4-BE49-F238E27FC236}">
                <a16:creationId xmlns:a16="http://schemas.microsoft.com/office/drawing/2014/main" id="{9FD61035-5BBE-E330-832C-1DA1F74FDE6F}"/>
              </a:ext>
            </a:extLst>
          </p:cNvPr>
          <p:cNvCxnSpPr/>
          <p:nvPr/>
        </p:nvCxnSpPr>
        <p:spPr>
          <a:xfrm>
            <a:off x="6380252" y="1284270"/>
            <a:ext cx="0" cy="1335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1A24D5FD-5EB1-F98F-FB85-69936D2AA14B}"/>
              </a:ext>
            </a:extLst>
          </p:cNvPr>
          <p:cNvPicPr>
            <a:picLocks noChangeAspect="1"/>
          </p:cNvPicPr>
          <p:nvPr/>
        </p:nvPicPr>
        <p:blipFill>
          <a:blip r:embed="rId3"/>
          <a:stretch>
            <a:fillRect/>
          </a:stretch>
        </p:blipFill>
        <p:spPr>
          <a:xfrm>
            <a:off x="5286489" y="785075"/>
            <a:ext cx="6091425" cy="54246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19</a:t>
            </a:fld>
            <a:r>
              <a:rPr lang="en-IN"/>
              <a:t> </a:t>
            </a:r>
            <a:endParaRPr/>
          </a:p>
        </p:txBody>
      </p:sp>
      <p:pic>
        <p:nvPicPr>
          <p:cNvPr id="326" name="Google Shape;326;p42"/>
          <p:cNvPicPr preferRelativeResize="0"/>
          <p:nvPr/>
        </p:nvPicPr>
        <p:blipFill rotWithShape="1">
          <a:blip r:embed="rId3">
            <a:alphaModFix/>
          </a:blip>
          <a:srcRect/>
          <a:stretch/>
        </p:blipFill>
        <p:spPr>
          <a:xfrm>
            <a:off x="2895600" y="1889100"/>
            <a:ext cx="9296400" cy="4701456"/>
          </a:xfrm>
          <a:prstGeom prst="rect">
            <a:avLst/>
          </a:prstGeom>
          <a:noFill/>
          <a:ln>
            <a:noFill/>
          </a:ln>
        </p:spPr>
      </p:pic>
      <p:sp>
        <p:nvSpPr>
          <p:cNvPr id="327" name="Google Shape;327;p42"/>
          <p:cNvSpPr txBox="1"/>
          <p:nvPr/>
        </p:nvSpPr>
        <p:spPr>
          <a:xfrm>
            <a:off x="0" y="425225"/>
            <a:ext cx="76416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a:latin typeface="Helvetica Neue"/>
                <a:ea typeface="Helvetica Neue"/>
                <a:cs typeface="Helvetica Neue"/>
                <a:sym typeface="Helvetica Neue"/>
              </a:rPr>
              <a:t>Identification of optimal switching frequency zone</a:t>
            </a:r>
            <a:endParaRPr sz="2400">
              <a:latin typeface="Helvetica Neue"/>
              <a:ea typeface="Helvetica Neue"/>
              <a:cs typeface="Helvetica Neue"/>
              <a:sym typeface="Helvetica Neue"/>
            </a:endParaRPr>
          </a:p>
        </p:txBody>
      </p:sp>
      <p:sp>
        <p:nvSpPr>
          <p:cNvPr id="328" name="Google Shape;328;p42"/>
          <p:cNvSpPr txBox="1"/>
          <p:nvPr/>
        </p:nvSpPr>
        <p:spPr>
          <a:xfrm>
            <a:off x="147898" y="3214200"/>
            <a:ext cx="2529600" cy="579600"/>
          </a:xfrm>
          <a:prstGeom prst="rect">
            <a:avLst/>
          </a:prstGeom>
          <a:blipFill rotWithShape="1">
            <a:blip r:embed="rId4">
              <a:alphaModFix/>
            </a:blip>
            <a:stretch>
              <a:fillRect b="-106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Calibri"/>
                <a:ea typeface="Calibri"/>
                <a:cs typeface="Calibri"/>
                <a:sym typeface="Calibri"/>
              </a:rPr>
              <a:t> </a:t>
            </a:r>
            <a:endParaRPr/>
          </a:p>
        </p:txBody>
      </p:sp>
      <p:sp>
        <p:nvSpPr>
          <p:cNvPr id="329" name="Google Shape;329;p42"/>
          <p:cNvSpPr txBox="1"/>
          <p:nvPr/>
        </p:nvSpPr>
        <p:spPr>
          <a:xfrm>
            <a:off x="245400" y="1274275"/>
            <a:ext cx="4657800" cy="684300"/>
          </a:xfrm>
          <a:prstGeom prst="rect">
            <a:avLst/>
          </a:prstGeom>
          <a:blipFill rotWithShape="1">
            <a:blip r:embed="rId5">
              <a:alphaModFix/>
            </a:blip>
            <a:stretch>
              <a:fillRect b="-73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Calibri"/>
                <a:ea typeface="Calibri"/>
                <a:cs typeface="Calibri"/>
                <a:sym typeface="Calibri"/>
              </a:rPr>
              <a:t> </a:t>
            </a:r>
            <a:endParaRPr/>
          </a:p>
        </p:txBody>
      </p:sp>
      <p:sp>
        <p:nvSpPr>
          <p:cNvPr id="330" name="Google Shape;330;p42"/>
          <p:cNvSpPr txBox="1"/>
          <p:nvPr/>
        </p:nvSpPr>
        <p:spPr>
          <a:xfrm>
            <a:off x="279063" y="5049425"/>
            <a:ext cx="2375100" cy="8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latin typeface="Helvetica Neue"/>
                <a:ea typeface="Helvetica Neue"/>
                <a:cs typeface="Helvetica Neue"/>
                <a:sym typeface="Helvetica Neue"/>
              </a:rPr>
              <a:t>C</a:t>
            </a:r>
            <a:r>
              <a:rPr lang="en-IN" sz="1800" baseline="-25000">
                <a:latin typeface="Helvetica Neue"/>
                <a:ea typeface="Helvetica Neue"/>
                <a:cs typeface="Helvetica Neue"/>
                <a:sym typeface="Helvetica Neue"/>
              </a:rPr>
              <a:t>bank</a:t>
            </a:r>
            <a:r>
              <a:rPr lang="en-IN">
                <a:latin typeface="Helvetica Neue"/>
                <a:ea typeface="Helvetica Neue"/>
                <a:cs typeface="Helvetica Neue"/>
                <a:sym typeface="Helvetica Neue"/>
              </a:rPr>
              <a:t> = N</a:t>
            </a:r>
            <a:r>
              <a:rPr lang="en-IN" baseline="-25000">
                <a:latin typeface="Helvetica Neue"/>
                <a:ea typeface="Helvetica Neue"/>
                <a:cs typeface="Helvetica Neue"/>
                <a:sym typeface="Helvetica Neue"/>
              </a:rPr>
              <a:t>p</a:t>
            </a:r>
            <a:r>
              <a:rPr lang="en-IN">
                <a:latin typeface="Helvetica Neue"/>
                <a:ea typeface="Helvetica Neue"/>
                <a:cs typeface="Helvetica Neue"/>
                <a:sym typeface="Helvetica Neue"/>
              </a:rPr>
              <a:t> x C</a:t>
            </a:r>
            <a:r>
              <a:rPr lang="en-IN" baseline="-25000">
                <a:latin typeface="Helvetica Neue"/>
                <a:ea typeface="Helvetica Neue"/>
                <a:cs typeface="Helvetica Neue"/>
                <a:sym typeface="Helvetica Neue"/>
              </a:rPr>
              <a:t>unit</a:t>
            </a:r>
            <a:endParaRPr baseline="-25000">
              <a:latin typeface="Helvetica Neue"/>
              <a:ea typeface="Helvetica Neue"/>
              <a:cs typeface="Helvetica Neue"/>
              <a:sym typeface="Helvetica Neue"/>
            </a:endParaRPr>
          </a:p>
        </p:txBody>
      </p:sp>
      <p:sp>
        <p:nvSpPr>
          <p:cNvPr id="331" name="Google Shape;331;p42"/>
          <p:cNvSpPr txBox="1"/>
          <p:nvPr/>
        </p:nvSpPr>
        <p:spPr>
          <a:xfrm>
            <a:off x="0" y="6457788"/>
            <a:ext cx="74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t>"Film capacitors-Metallized polypropylene film capacitors (MKP) by EPCOS-TDK".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p:nvPr/>
        </p:nvSpPr>
        <p:spPr>
          <a:xfrm>
            <a:off x="62800" y="553750"/>
            <a:ext cx="5899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400">
                <a:latin typeface="Helvetica Neue"/>
                <a:ea typeface="Helvetica Neue"/>
                <a:cs typeface="Helvetica Neue"/>
                <a:sym typeface="Helvetica Neue"/>
              </a:rPr>
              <a:t>Outline</a:t>
            </a:r>
            <a:endParaRPr sz="2400">
              <a:latin typeface="Helvetica Neue"/>
              <a:ea typeface="Helvetica Neue"/>
              <a:cs typeface="Helvetica Neue"/>
              <a:sym typeface="Helvetica Neue"/>
            </a:endParaRPr>
          </a:p>
        </p:txBody>
      </p:sp>
      <p:sp>
        <p:nvSpPr>
          <p:cNvPr id="183" name="Google Shape;183;p28"/>
          <p:cNvSpPr txBox="1"/>
          <p:nvPr/>
        </p:nvSpPr>
        <p:spPr>
          <a:xfrm>
            <a:off x="176250" y="997350"/>
            <a:ext cx="11839500" cy="4731900"/>
          </a:xfrm>
          <a:prstGeom prst="rect">
            <a:avLst/>
          </a:prstGeom>
          <a:noFill/>
          <a:ln>
            <a:noFill/>
          </a:ln>
        </p:spPr>
        <p:txBody>
          <a:bodyPr spcFirstLastPara="1" wrap="square" lIns="91425" tIns="91425" rIns="91425" bIns="91425" anchor="t" anchorCtr="0">
            <a:noAutofit/>
          </a:bodyPr>
          <a:lstStyle/>
          <a:p>
            <a:pPr marL="457200" lvl="0" indent="-344805" algn="l" rtl="0">
              <a:lnSpc>
                <a:spcPct val="130000"/>
              </a:lnSpc>
              <a:spcBef>
                <a:spcPts val="0"/>
              </a:spcBef>
              <a:spcAft>
                <a:spcPts val="0"/>
              </a:spcAft>
              <a:buSzPts val="1830"/>
              <a:buFont typeface="Helvetica Neue"/>
              <a:buAutoNum type="arabicPeriod"/>
            </a:pPr>
            <a:r>
              <a:rPr lang="en-IN" sz="1829">
                <a:latin typeface="Helvetica Neue"/>
                <a:ea typeface="Helvetica Neue"/>
                <a:cs typeface="Helvetica Neue"/>
                <a:sym typeface="Helvetica Neue"/>
              </a:rPr>
              <a:t>Motivation for compact traction inverter </a:t>
            </a:r>
            <a:endParaRPr sz="1829">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a:latin typeface="Helvetica Neue"/>
                <a:ea typeface="Helvetica Neue"/>
                <a:cs typeface="Helvetica Neue"/>
                <a:sym typeface="Helvetica Neue"/>
              </a:rPr>
              <a:t>What makes Inverter of an EV powertrain bulky ?</a:t>
            </a:r>
            <a:endParaRPr sz="1829">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a:latin typeface="Helvetica Neue"/>
                <a:ea typeface="Helvetica Neue"/>
                <a:cs typeface="Helvetica Neue"/>
                <a:sym typeface="Helvetica Neue"/>
              </a:rPr>
              <a:t>Influence of 800 V architecture on DC link Capacitor size and inverter efficiency</a:t>
            </a:r>
            <a:endParaRPr sz="1829"/>
          </a:p>
          <a:p>
            <a:pPr marL="457200" lvl="0" indent="-344805" algn="l" rtl="0">
              <a:lnSpc>
                <a:spcPct val="130000"/>
              </a:lnSpc>
              <a:spcBef>
                <a:spcPts val="0"/>
              </a:spcBef>
              <a:spcAft>
                <a:spcPts val="0"/>
              </a:spcAft>
              <a:buSzPts val="1830"/>
              <a:buFont typeface="Helvetica Neue"/>
              <a:buAutoNum type="arabicPeriod"/>
            </a:pPr>
            <a:r>
              <a:rPr lang="en-IN" sz="1829">
                <a:latin typeface="Helvetica Neue"/>
                <a:ea typeface="Helvetica Neue"/>
                <a:cs typeface="Helvetica Neue"/>
                <a:sym typeface="Helvetica Neue"/>
              </a:rPr>
              <a:t>How to do capacitor sizing in 2 Level Inverter ?</a:t>
            </a:r>
            <a:r>
              <a:rPr lang="en-IN" sz="1829">
                <a:solidFill>
                  <a:schemeClr val="dk1"/>
                </a:solidFill>
                <a:latin typeface="Calibri"/>
                <a:ea typeface="Calibri"/>
                <a:cs typeface="Calibri"/>
                <a:sym typeface="Calibri"/>
              </a:rPr>
              <a:t> </a:t>
            </a:r>
            <a:endParaRPr sz="1829">
              <a:solidFill>
                <a:schemeClr val="dk1"/>
              </a:solidFill>
            </a:endParaRPr>
          </a:p>
          <a:p>
            <a:pPr marL="457200" lvl="0" indent="-344805" algn="l" rtl="0">
              <a:lnSpc>
                <a:spcPct val="130000"/>
              </a:lnSpc>
              <a:spcBef>
                <a:spcPts val="0"/>
              </a:spcBef>
              <a:spcAft>
                <a:spcPts val="0"/>
              </a:spcAft>
              <a:buSzPts val="1830"/>
              <a:buFont typeface="Helvetica Neue"/>
              <a:buAutoNum type="arabicPeriod"/>
            </a:pPr>
            <a:r>
              <a:rPr lang="en-IN" sz="1829">
                <a:latin typeface="Helvetica Neue"/>
                <a:ea typeface="Helvetica Neue"/>
                <a:cs typeface="Helvetica Neue"/>
                <a:sym typeface="Helvetica Neue"/>
              </a:rPr>
              <a:t>Algorithm for capacitor selection</a:t>
            </a:r>
            <a:endParaRPr sz="1829">
              <a:solidFill>
                <a:schemeClr val="dk1"/>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a:latin typeface="Helvetica Neue"/>
                <a:ea typeface="Helvetica Neue"/>
                <a:cs typeface="Helvetica Neue"/>
                <a:sym typeface="Helvetica Neue"/>
              </a:rPr>
              <a:t>Identification of optimal switching frequency zone</a:t>
            </a:r>
            <a:endParaRPr sz="1829">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a:latin typeface="Helvetica Neue"/>
                <a:ea typeface="Helvetica Neue"/>
                <a:cs typeface="Helvetica Neue"/>
                <a:sym typeface="Helvetica Neue"/>
              </a:rPr>
              <a:t>Why more capacitor current reduction is desired ? </a:t>
            </a:r>
            <a:endParaRPr sz="1829">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a:latin typeface="Helvetica Neue"/>
                <a:ea typeface="Helvetica Neue"/>
                <a:cs typeface="Helvetica Neue"/>
                <a:sym typeface="Helvetica Neue"/>
              </a:rPr>
              <a:t>Utilization of SiC for reduction in losses and size of heat sink  </a:t>
            </a:r>
            <a:endParaRPr sz="1829">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a:latin typeface="Helvetica Neue"/>
                <a:ea typeface="Helvetica Neue"/>
                <a:cs typeface="Helvetica Neue"/>
                <a:sym typeface="Helvetica Neue"/>
              </a:rPr>
              <a:t>High dv/dt problems due to 800 V bus and SiC</a:t>
            </a:r>
            <a:endParaRPr sz="1829">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a:latin typeface="Helvetica Neue"/>
                <a:ea typeface="Helvetica Neue"/>
                <a:cs typeface="Helvetica Neue"/>
                <a:sym typeface="Helvetica Neue"/>
              </a:rPr>
              <a:t>How common mode voltage is detrimental to motor health</a:t>
            </a:r>
            <a:endParaRPr sz="1829">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a:latin typeface="Helvetica Neue"/>
                <a:ea typeface="Helvetica Neue"/>
                <a:cs typeface="Helvetica Neue"/>
                <a:sym typeface="Helvetica Neue"/>
              </a:rPr>
              <a:t>Topological overview of Traction Inverters for passenger BEVs </a:t>
            </a:r>
            <a:endParaRPr sz="1829">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a:latin typeface="Helvetica Neue"/>
                <a:ea typeface="Helvetica Neue"/>
                <a:cs typeface="Helvetica Neue"/>
                <a:sym typeface="Helvetica Neue"/>
              </a:rPr>
              <a:t>Comparison of Inverter Candidates operating with SVM at Base speed Ma = 1.15</a:t>
            </a:r>
            <a:endParaRPr sz="1829">
              <a:solidFill>
                <a:schemeClr val="dk1"/>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a:solidFill>
                  <a:schemeClr val="dk1"/>
                </a:solidFill>
                <a:latin typeface="Helvetica Neue"/>
                <a:ea typeface="Helvetica Neue"/>
                <a:cs typeface="Helvetica Neue"/>
                <a:sym typeface="Helvetica Neue"/>
              </a:rPr>
              <a:t>Carrier Interleaved and fundamental phase shift modulated Multi-phased  2 Level Inverters</a:t>
            </a:r>
            <a:endParaRPr sz="1829">
              <a:solidFill>
                <a:schemeClr val="dk1"/>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Clr>
                <a:schemeClr val="dk1"/>
              </a:buClr>
              <a:buSzPts val="1830"/>
              <a:buFont typeface="Helvetica Neue"/>
              <a:buAutoNum type="arabicPeriod"/>
            </a:pPr>
            <a:r>
              <a:rPr lang="en-IN" sz="1829">
                <a:solidFill>
                  <a:schemeClr val="dk1"/>
                </a:solidFill>
                <a:latin typeface="Helvetica Neue"/>
                <a:ea typeface="Helvetica Neue"/>
                <a:cs typeface="Helvetica Neue"/>
                <a:sym typeface="Helvetica Neue"/>
              </a:rPr>
              <a:t>Results of interleaving and fundamental phase shift on capacitor rms current</a:t>
            </a:r>
            <a:endParaRPr sz="1829">
              <a:solidFill>
                <a:schemeClr val="dk1"/>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Clr>
                <a:schemeClr val="dk1"/>
              </a:buClr>
              <a:buSzPts val="1830"/>
              <a:buFont typeface="Helvetica Neue"/>
              <a:buAutoNum type="arabicPeriod"/>
            </a:pPr>
            <a:r>
              <a:rPr lang="en-IN" sz="1829">
                <a:solidFill>
                  <a:schemeClr val="dk1"/>
                </a:solidFill>
                <a:latin typeface="Helvetica Neue"/>
                <a:ea typeface="Helvetica Neue"/>
                <a:cs typeface="Helvetica Neue"/>
                <a:sym typeface="Helvetica Neue"/>
              </a:rPr>
              <a:t>Trade-off between minimum capacitor current and min common mode operating angles</a:t>
            </a:r>
            <a:endParaRPr sz="1829">
              <a:solidFill>
                <a:schemeClr val="dk1"/>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20</a:t>
            </a:fld>
            <a:r>
              <a:rPr lang="en-IN"/>
              <a:t> </a:t>
            </a:r>
            <a:endParaRPr/>
          </a:p>
        </p:txBody>
      </p:sp>
      <p:sp>
        <p:nvSpPr>
          <p:cNvPr id="337" name="Google Shape;337;p43"/>
          <p:cNvSpPr txBox="1"/>
          <p:nvPr/>
        </p:nvSpPr>
        <p:spPr>
          <a:xfrm>
            <a:off x="349629" y="4638521"/>
            <a:ext cx="7559100" cy="19626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IN" sz="1800">
                <a:solidFill>
                  <a:schemeClr val="dk1"/>
                </a:solidFill>
                <a:latin typeface="Helvetica Neue"/>
                <a:ea typeface="Helvetica Neue"/>
                <a:cs typeface="Helvetica Neue"/>
                <a:sym typeface="Helvetica Neue"/>
              </a:rPr>
              <a:t>Conclusions </a:t>
            </a:r>
            <a:endParaRPr>
              <a:latin typeface="Helvetica Neue"/>
              <a:ea typeface="Helvetica Neue"/>
              <a:cs typeface="Helvetica Neue"/>
              <a:sym typeface="Helvetica Neue"/>
            </a:endParaRPr>
          </a:p>
          <a:p>
            <a:pPr marL="0" marR="0" lvl="0" indent="0" algn="l" rtl="0">
              <a:lnSpc>
                <a:spcPct val="115000"/>
              </a:lnSpc>
              <a:spcBef>
                <a:spcPts val="0"/>
              </a:spcBef>
              <a:spcAft>
                <a:spcPts val="0"/>
              </a:spcAft>
              <a:buNone/>
            </a:pPr>
            <a:endParaRPr sz="1800">
              <a:solidFill>
                <a:schemeClr val="dk1"/>
              </a:solidFill>
              <a:latin typeface="Helvetica Neue"/>
              <a:ea typeface="Helvetica Neue"/>
              <a:cs typeface="Helvetica Neue"/>
              <a:sym typeface="Helvetica Neue"/>
            </a:endParaRPr>
          </a:p>
          <a:p>
            <a:pPr marL="342900" marR="0" lvl="0" indent="-342900" algn="just" rtl="0">
              <a:lnSpc>
                <a:spcPct val="115000"/>
              </a:lnSpc>
              <a:spcBef>
                <a:spcPts val="0"/>
              </a:spcBef>
              <a:spcAft>
                <a:spcPts val="0"/>
              </a:spcAft>
              <a:buClr>
                <a:srgbClr val="FF0000"/>
              </a:buClr>
              <a:buSzPts val="1800"/>
              <a:buFont typeface="Helvetica Neue"/>
              <a:buAutoNum type="arabicPeriod"/>
            </a:pPr>
            <a:r>
              <a:rPr lang="en-IN" sz="1800">
                <a:solidFill>
                  <a:srgbClr val="FF0000"/>
                </a:solidFill>
                <a:latin typeface="Helvetica Neue"/>
                <a:ea typeface="Helvetica Neue"/>
                <a:cs typeface="Helvetica Neue"/>
                <a:sym typeface="Helvetica Neue"/>
              </a:rPr>
              <a:t>Cap-design for traction inverter is decided by current ripple.</a:t>
            </a:r>
            <a:endParaRPr sz="1800">
              <a:solidFill>
                <a:schemeClr val="dk1"/>
              </a:solidFill>
              <a:latin typeface="Helvetica Neue"/>
              <a:ea typeface="Helvetica Neue"/>
              <a:cs typeface="Helvetica Neue"/>
              <a:sym typeface="Helvetica Neue"/>
            </a:endParaRPr>
          </a:p>
          <a:p>
            <a:pPr marL="342900" marR="0" lvl="0" indent="-342900" algn="just" rtl="0">
              <a:lnSpc>
                <a:spcPct val="115000"/>
              </a:lnSpc>
              <a:spcBef>
                <a:spcPts val="0"/>
              </a:spcBef>
              <a:spcAft>
                <a:spcPts val="0"/>
              </a:spcAft>
              <a:buClr>
                <a:srgbClr val="FF0000"/>
              </a:buClr>
              <a:buSzPts val="1800"/>
              <a:buFont typeface="Helvetica Neue"/>
              <a:buAutoNum type="arabicPeriod"/>
            </a:pPr>
            <a:r>
              <a:rPr lang="en-IN" sz="1800">
                <a:solidFill>
                  <a:srgbClr val="FF0000"/>
                </a:solidFill>
                <a:latin typeface="Helvetica Neue"/>
                <a:ea typeface="Helvetica Neue"/>
                <a:cs typeface="Helvetica Neue"/>
                <a:sym typeface="Helvetica Neue"/>
              </a:rPr>
              <a:t>There exists a upper limit of switching frequency, after which there is no benefit of increasing frequency because switching loss dominates.</a:t>
            </a:r>
            <a:endParaRPr>
              <a:solidFill>
                <a:srgbClr val="FF0000"/>
              </a:solidFill>
              <a:latin typeface="Helvetica Neue"/>
              <a:ea typeface="Helvetica Neue"/>
              <a:cs typeface="Helvetica Neue"/>
              <a:sym typeface="Helvetica Neue"/>
            </a:endParaRPr>
          </a:p>
        </p:txBody>
      </p:sp>
      <p:pic>
        <p:nvPicPr>
          <p:cNvPr id="338" name="Google Shape;338;p43"/>
          <p:cNvPicPr preferRelativeResize="0"/>
          <p:nvPr/>
        </p:nvPicPr>
        <p:blipFill rotWithShape="1">
          <a:blip r:embed="rId3">
            <a:alphaModFix/>
          </a:blip>
          <a:srcRect/>
          <a:stretch/>
        </p:blipFill>
        <p:spPr>
          <a:xfrm>
            <a:off x="153478" y="1251997"/>
            <a:ext cx="5500860" cy="3386523"/>
          </a:xfrm>
          <a:prstGeom prst="rect">
            <a:avLst/>
          </a:prstGeom>
          <a:noFill/>
          <a:ln>
            <a:noFill/>
          </a:ln>
        </p:spPr>
      </p:pic>
      <p:sp>
        <p:nvSpPr>
          <p:cNvPr id="339" name="Google Shape;339;p43"/>
          <p:cNvSpPr txBox="1"/>
          <p:nvPr/>
        </p:nvSpPr>
        <p:spPr>
          <a:xfrm>
            <a:off x="2300921" y="820150"/>
            <a:ext cx="1728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Helvetica Neue"/>
                <a:ea typeface="Helvetica Neue"/>
                <a:cs typeface="Helvetica Neue"/>
                <a:sym typeface="Helvetica Neue"/>
              </a:rPr>
              <a:t>fs = 20 kHZ</a:t>
            </a:r>
            <a:endParaRPr sz="1800">
              <a:solidFill>
                <a:schemeClr val="dk1"/>
              </a:solidFill>
              <a:latin typeface="Helvetica Neue"/>
              <a:ea typeface="Helvetica Neue"/>
              <a:cs typeface="Helvetica Neue"/>
              <a:sym typeface="Helvetica Neue"/>
            </a:endParaRPr>
          </a:p>
        </p:txBody>
      </p:sp>
      <p:sp>
        <p:nvSpPr>
          <p:cNvPr id="340" name="Google Shape;340;p43"/>
          <p:cNvSpPr txBox="1"/>
          <p:nvPr/>
        </p:nvSpPr>
        <p:spPr>
          <a:xfrm>
            <a:off x="7908728" y="820150"/>
            <a:ext cx="1858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Helvetica Neue"/>
                <a:ea typeface="Helvetica Neue"/>
                <a:cs typeface="Helvetica Neue"/>
                <a:sym typeface="Helvetica Neue"/>
              </a:rPr>
              <a:t>fs = 30 kHZ</a:t>
            </a:r>
            <a:endParaRPr sz="1800">
              <a:solidFill>
                <a:schemeClr val="dk1"/>
              </a:solidFill>
              <a:latin typeface="Helvetica Neue"/>
              <a:ea typeface="Helvetica Neue"/>
              <a:cs typeface="Helvetica Neue"/>
              <a:sym typeface="Helvetica Neue"/>
            </a:endParaRPr>
          </a:p>
        </p:txBody>
      </p:sp>
      <p:pic>
        <p:nvPicPr>
          <p:cNvPr id="341" name="Google Shape;341;p43"/>
          <p:cNvPicPr preferRelativeResize="0"/>
          <p:nvPr/>
        </p:nvPicPr>
        <p:blipFill rotWithShape="1">
          <a:blip r:embed="rId4">
            <a:alphaModFix/>
          </a:blip>
          <a:srcRect/>
          <a:stretch/>
        </p:blipFill>
        <p:spPr>
          <a:xfrm>
            <a:off x="5761274" y="1189475"/>
            <a:ext cx="5500800" cy="3511563"/>
          </a:xfrm>
          <a:prstGeom prst="rect">
            <a:avLst/>
          </a:prstGeom>
          <a:noFill/>
          <a:ln>
            <a:noFill/>
          </a:ln>
        </p:spPr>
      </p:pic>
      <p:sp>
        <p:nvSpPr>
          <p:cNvPr id="342" name="Google Shape;342;p43"/>
          <p:cNvSpPr txBox="1"/>
          <p:nvPr/>
        </p:nvSpPr>
        <p:spPr>
          <a:xfrm rot="-5400000">
            <a:off x="-340537" y="2706750"/>
            <a:ext cx="903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900">
                <a:latin typeface="Helvetica Neue"/>
                <a:ea typeface="Helvetica Neue"/>
                <a:cs typeface="Helvetica Neue"/>
                <a:sym typeface="Helvetica Neue"/>
              </a:rPr>
              <a:t>I</a:t>
            </a:r>
            <a:r>
              <a:rPr lang="en-IN" sz="1900" baseline="-25000">
                <a:latin typeface="Helvetica Neue"/>
                <a:ea typeface="Helvetica Neue"/>
                <a:cs typeface="Helvetica Neue"/>
                <a:sym typeface="Helvetica Neue"/>
              </a:rPr>
              <a:t>peak,cap</a:t>
            </a:r>
            <a:endParaRPr sz="1900" baseline="-25000">
              <a:latin typeface="Helvetica Neue"/>
              <a:ea typeface="Helvetica Neue"/>
              <a:cs typeface="Helvetica Neue"/>
              <a:sym typeface="Helvetica Neue"/>
            </a:endParaRPr>
          </a:p>
        </p:txBody>
      </p:sp>
      <p:sp>
        <p:nvSpPr>
          <p:cNvPr id="343" name="Google Shape;343;p43"/>
          <p:cNvSpPr txBox="1"/>
          <p:nvPr/>
        </p:nvSpPr>
        <p:spPr>
          <a:xfrm rot="-5400000">
            <a:off x="5224788" y="2706763"/>
            <a:ext cx="903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900">
                <a:latin typeface="Helvetica Neue"/>
                <a:ea typeface="Helvetica Neue"/>
                <a:cs typeface="Helvetica Neue"/>
                <a:sym typeface="Helvetica Neue"/>
              </a:rPr>
              <a:t>I</a:t>
            </a:r>
            <a:r>
              <a:rPr lang="en-IN" sz="1900" baseline="-25000">
                <a:latin typeface="Helvetica Neue"/>
                <a:ea typeface="Helvetica Neue"/>
                <a:cs typeface="Helvetica Neue"/>
                <a:sym typeface="Helvetica Neue"/>
              </a:rPr>
              <a:t>peak,cap</a:t>
            </a:r>
            <a:endParaRPr sz="1900" baseline="-25000">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4"/>
          <p:cNvSpPr txBox="1">
            <a:spLocks noGrp="1"/>
          </p:cNvSpPr>
          <p:nvPr>
            <p:ph type="sldNum" idx="12"/>
          </p:nvPr>
        </p:nvSpPr>
        <p:spPr>
          <a:xfrm>
            <a:off x="9296400" y="635634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21</a:t>
            </a:fld>
            <a:r>
              <a:rPr lang="en-IN"/>
              <a:t> </a:t>
            </a:r>
            <a:endParaRPr/>
          </a:p>
        </p:txBody>
      </p:sp>
      <p:sp>
        <p:nvSpPr>
          <p:cNvPr id="349" name="Google Shape;349;p44"/>
          <p:cNvSpPr txBox="1"/>
          <p:nvPr/>
        </p:nvSpPr>
        <p:spPr>
          <a:xfrm>
            <a:off x="83975" y="541175"/>
            <a:ext cx="80079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Helvetica Neue"/>
                <a:ea typeface="Helvetica Neue"/>
                <a:cs typeface="Helvetica Neue"/>
                <a:sym typeface="Helvetica Neue"/>
              </a:rPr>
              <a:t>Why more capacitor current reduction is desired ? </a:t>
            </a:r>
            <a:endParaRPr>
              <a:latin typeface="Helvetica Neue"/>
              <a:ea typeface="Helvetica Neue"/>
              <a:cs typeface="Helvetica Neue"/>
              <a:sym typeface="Helvetica Neue"/>
            </a:endParaRPr>
          </a:p>
        </p:txBody>
      </p:sp>
      <p:sp>
        <p:nvSpPr>
          <p:cNvPr id="350" name="Google Shape;350;p44"/>
          <p:cNvSpPr txBox="1"/>
          <p:nvPr/>
        </p:nvSpPr>
        <p:spPr>
          <a:xfrm>
            <a:off x="699795" y="1456061"/>
            <a:ext cx="6251400" cy="42483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200000"/>
              </a:lnSpc>
              <a:spcBef>
                <a:spcPts val="0"/>
              </a:spcBef>
              <a:spcAft>
                <a:spcPts val="0"/>
              </a:spcAft>
              <a:buClr>
                <a:schemeClr val="dk1"/>
              </a:buClr>
              <a:buSzPts val="1800"/>
              <a:buFont typeface="Helvetica Neue"/>
              <a:buChar char="•"/>
            </a:pPr>
            <a:r>
              <a:rPr lang="en-IN" sz="1800">
                <a:solidFill>
                  <a:schemeClr val="dk1"/>
                </a:solidFill>
                <a:latin typeface="Helvetica Neue"/>
                <a:ea typeface="Helvetica Neue"/>
                <a:cs typeface="Helvetica Neue"/>
                <a:sym typeface="Helvetica Neue"/>
              </a:rPr>
              <a:t>Capacitor design is heavily compensated for higher ambient temperature driving.</a:t>
            </a:r>
            <a:endParaRPr>
              <a:latin typeface="Helvetica Neue"/>
              <a:ea typeface="Helvetica Neue"/>
              <a:cs typeface="Helvetica Neue"/>
              <a:sym typeface="Helvetica Neue"/>
            </a:endParaRPr>
          </a:p>
          <a:p>
            <a:pPr marL="285750" marR="0" lvl="0" indent="-285750" algn="l" rtl="0">
              <a:lnSpc>
                <a:spcPct val="200000"/>
              </a:lnSpc>
              <a:spcBef>
                <a:spcPts val="0"/>
              </a:spcBef>
              <a:spcAft>
                <a:spcPts val="0"/>
              </a:spcAft>
              <a:buClr>
                <a:schemeClr val="dk1"/>
              </a:buClr>
              <a:buSzPts val="1800"/>
              <a:buFont typeface="Arial"/>
              <a:buChar char="•"/>
            </a:pPr>
            <a:r>
              <a:rPr lang="en-IN" sz="1800">
                <a:solidFill>
                  <a:schemeClr val="dk1"/>
                </a:solidFill>
                <a:latin typeface="Helvetica Neue"/>
                <a:ea typeface="Helvetica Neue"/>
                <a:cs typeface="Helvetica Neue"/>
                <a:sym typeface="Helvetica Neue"/>
              </a:rPr>
              <a:t>Temperature inside the trunk reaches up to  15</a:t>
            </a:r>
            <a:r>
              <a:rPr lang="en-IN" sz="1800" i="0">
                <a:solidFill>
                  <a:srgbClr val="333333"/>
                </a:solidFill>
                <a:latin typeface="Helvetica Neue"/>
                <a:ea typeface="Helvetica Neue"/>
                <a:cs typeface="Helvetica Neue"/>
                <a:sym typeface="Helvetica Neue"/>
              </a:rPr>
              <a:t>°</a:t>
            </a:r>
            <a:r>
              <a:rPr lang="en-IN" sz="1800">
                <a:solidFill>
                  <a:schemeClr val="dk1"/>
                </a:solidFill>
                <a:latin typeface="Helvetica Neue"/>
                <a:ea typeface="Helvetica Neue"/>
                <a:cs typeface="Helvetica Neue"/>
                <a:sym typeface="Helvetica Neue"/>
              </a:rPr>
              <a:t>-20</a:t>
            </a:r>
            <a:r>
              <a:rPr lang="en-IN" sz="1800" i="0">
                <a:solidFill>
                  <a:srgbClr val="333333"/>
                </a:solidFill>
                <a:latin typeface="Helvetica Neue"/>
                <a:ea typeface="Helvetica Neue"/>
                <a:cs typeface="Helvetica Neue"/>
                <a:sym typeface="Helvetica Neue"/>
              </a:rPr>
              <a:t>° higher than the ambient temperature.</a:t>
            </a:r>
            <a:endParaRPr>
              <a:latin typeface="Helvetica Neue"/>
              <a:ea typeface="Helvetica Neue"/>
              <a:cs typeface="Helvetica Neue"/>
              <a:sym typeface="Helvetica Neue"/>
            </a:endParaRPr>
          </a:p>
          <a:p>
            <a:pPr marL="285750" marR="0" lvl="0" indent="-285750" algn="l" rtl="0">
              <a:lnSpc>
                <a:spcPct val="200000"/>
              </a:lnSpc>
              <a:spcBef>
                <a:spcPts val="0"/>
              </a:spcBef>
              <a:spcAft>
                <a:spcPts val="0"/>
              </a:spcAft>
              <a:buClr>
                <a:srgbClr val="333333"/>
              </a:buClr>
              <a:buSzPts val="1800"/>
              <a:buFont typeface="Helvetica Neue"/>
              <a:buChar char="•"/>
            </a:pPr>
            <a:r>
              <a:rPr lang="en-IN" sz="1800">
                <a:solidFill>
                  <a:srgbClr val="333333"/>
                </a:solidFill>
                <a:latin typeface="Helvetica Neue"/>
                <a:ea typeface="Helvetica Neue"/>
                <a:cs typeface="Helvetica Neue"/>
                <a:sym typeface="Helvetica Neue"/>
              </a:rPr>
              <a:t>Capacitor current rating is derated at higher temperatures.</a:t>
            </a:r>
            <a:endParaRPr>
              <a:latin typeface="Helvetica Neue"/>
              <a:ea typeface="Helvetica Neue"/>
              <a:cs typeface="Helvetica Neue"/>
              <a:sym typeface="Helvetica Neue"/>
            </a:endParaRPr>
          </a:p>
          <a:p>
            <a:pPr marL="285750" marR="0" lvl="0" indent="-285750" algn="l" rtl="0">
              <a:lnSpc>
                <a:spcPct val="200000"/>
              </a:lnSpc>
              <a:spcBef>
                <a:spcPts val="0"/>
              </a:spcBef>
              <a:spcAft>
                <a:spcPts val="0"/>
              </a:spcAft>
              <a:buClr>
                <a:srgbClr val="333333"/>
              </a:buClr>
              <a:buSzPts val="1800"/>
              <a:buFont typeface="Helvetica Neue"/>
              <a:buChar char="•"/>
            </a:pPr>
            <a:r>
              <a:rPr lang="en-IN" sz="1800">
                <a:solidFill>
                  <a:srgbClr val="333333"/>
                </a:solidFill>
                <a:latin typeface="Helvetica Neue"/>
                <a:ea typeface="Helvetica Neue"/>
                <a:cs typeface="Helvetica Neue"/>
                <a:sym typeface="Helvetica Neue"/>
              </a:rPr>
              <a:t>More parallel capacitors to supply same ripple current.</a:t>
            </a:r>
            <a:endParaRPr>
              <a:latin typeface="Helvetica Neue"/>
              <a:ea typeface="Helvetica Neue"/>
              <a:cs typeface="Helvetica Neue"/>
              <a:sym typeface="Helvetica Neue"/>
            </a:endParaRPr>
          </a:p>
          <a:p>
            <a:pPr marL="285750" marR="0" lvl="0" indent="-285750" algn="l" rtl="0">
              <a:lnSpc>
                <a:spcPct val="200000"/>
              </a:lnSpc>
              <a:spcBef>
                <a:spcPts val="0"/>
              </a:spcBef>
              <a:spcAft>
                <a:spcPts val="0"/>
              </a:spcAft>
              <a:buClr>
                <a:srgbClr val="333333"/>
              </a:buClr>
              <a:buSzPts val="1800"/>
              <a:buFont typeface="Helvetica Neue"/>
              <a:buChar char="•"/>
            </a:pPr>
            <a:r>
              <a:rPr lang="en-IN" sz="1800">
                <a:solidFill>
                  <a:srgbClr val="333333"/>
                </a:solidFill>
                <a:latin typeface="Helvetica Neue"/>
                <a:ea typeface="Helvetica Neue"/>
                <a:cs typeface="Helvetica Neue"/>
                <a:sym typeface="Helvetica Neue"/>
              </a:rPr>
              <a:t>Defeats the purpose of compactness.</a:t>
            </a:r>
            <a:endParaRPr sz="1800">
              <a:solidFill>
                <a:schemeClr val="dk1"/>
              </a:solidFill>
              <a:latin typeface="Helvetica Neue"/>
              <a:ea typeface="Helvetica Neue"/>
              <a:cs typeface="Helvetica Neue"/>
              <a:sym typeface="Helvetica Neue"/>
            </a:endParaRPr>
          </a:p>
        </p:txBody>
      </p:sp>
      <p:pic>
        <p:nvPicPr>
          <p:cNvPr id="351" name="Google Shape;351;p44"/>
          <p:cNvPicPr preferRelativeResize="0"/>
          <p:nvPr/>
        </p:nvPicPr>
        <p:blipFill rotWithShape="1">
          <a:blip r:embed="rId3">
            <a:alphaModFix/>
          </a:blip>
          <a:srcRect/>
          <a:stretch/>
        </p:blipFill>
        <p:spPr>
          <a:xfrm>
            <a:off x="7069384" y="1002841"/>
            <a:ext cx="4267419" cy="4597636"/>
          </a:xfrm>
          <a:prstGeom prst="rect">
            <a:avLst/>
          </a:prstGeom>
          <a:noFill/>
          <a:ln>
            <a:noFill/>
          </a:ln>
        </p:spPr>
      </p:pic>
      <p:sp>
        <p:nvSpPr>
          <p:cNvPr id="352" name="Google Shape;352;p44"/>
          <p:cNvSpPr txBox="1"/>
          <p:nvPr/>
        </p:nvSpPr>
        <p:spPr>
          <a:xfrm>
            <a:off x="8450424" y="5547382"/>
            <a:ext cx="30045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a:solidFill>
                  <a:schemeClr val="dk1"/>
                </a:solidFill>
                <a:latin typeface="Helvetica Neue"/>
                <a:ea typeface="Helvetica Neue"/>
                <a:cs typeface="Helvetica Neue"/>
                <a:sym typeface="Helvetica Neue"/>
              </a:rPr>
              <a:t>I</a:t>
            </a:r>
            <a:r>
              <a:rPr lang="en-IN" baseline="-25000">
                <a:solidFill>
                  <a:schemeClr val="dk1"/>
                </a:solidFill>
                <a:latin typeface="Helvetica Neue"/>
                <a:ea typeface="Helvetica Neue"/>
                <a:cs typeface="Helvetica Neue"/>
                <a:sym typeface="Helvetica Neue"/>
              </a:rPr>
              <a:t>rms</a:t>
            </a:r>
            <a:r>
              <a:rPr lang="en-IN">
                <a:solidFill>
                  <a:schemeClr val="dk1"/>
                </a:solidFill>
                <a:latin typeface="Helvetica Neue"/>
                <a:ea typeface="Helvetica Neue"/>
                <a:cs typeface="Helvetica Neue"/>
                <a:sym typeface="Helvetica Neue"/>
              </a:rPr>
              <a:t> derating curves</a:t>
            </a:r>
            <a:endParaRPr>
              <a:latin typeface="Helvetica Neue"/>
              <a:ea typeface="Helvetica Neue"/>
              <a:cs typeface="Helvetica Neue"/>
              <a:sym typeface="Helvetica Neue"/>
            </a:endParaRPr>
          </a:p>
        </p:txBody>
      </p:sp>
      <p:sp>
        <p:nvSpPr>
          <p:cNvPr id="353" name="Google Shape;353;p44"/>
          <p:cNvSpPr txBox="1"/>
          <p:nvPr/>
        </p:nvSpPr>
        <p:spPr>
          <a:xfrm>
            <a:off x="0" y="6457800"/>
            <a:ext cx="800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dk1"/>
                </a:solidFill>
                <a:latin typeface="Helvetica Neue"/>
                <a:ea typeface="Helvetica Neue"/>
                <a:cs typeface="Helvetica Neue"/>
                <a:sym typeface="Helvetica Neue"/>
              </a:rPr>
              <a:t>"Film capacitors-Metallized polypropylene film capacitors (MKP) by EPCOS-TDK".</a:t>
            </a:r>
            <a:endParaRPr>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p:nvPr/>
        </p:nvSpPr>
        <p:spPr>
          <a:xfrm>
            <a:off x="62800" y="543476"/>
            <a:ext cx="5899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400">
                <a:latin typeface="Helvetica Neue"/>
                <a:ea typeface="Helvetica Neue"/>
                <a:cs typeface="Helvetica Neue"/>
                <a:sym typeface="Helvetica Neue"/>
              </a:rPr>
              <a:t>Outline</a:t>
            </a:r>
            <a:endParaRPr sz="2400">
              <a:latin typeface="Helvetica Neue"/>
              <a:ea typeface="Helvetica Neue"/>
              <a:cs typeface="Helvetica Neue"/>
              <a:sym typeface="Helvetica Neue"/>
            </a:endParaRPr>
          </a:p>
        </p:txBody>
      </p:sp>
      <p:sp>
        <p:nvSpPr>
          <p:cNvPr id="183" name="Google Shape;183;p28"/>
          <p:cNvSpPr txBox="1"/>
          <p:nvPr/>
        </p:nvSpPr>
        <p:spPr>
          <a:xfrm>
            <a:off x="176250" y="997350"/>
            <a:ext cx="11839500" cy="5691126"/>
          </a:xfrm>
          <a:prstGeom prst="rect">
            <a:avLst/>
          </a:prstGeom>
          <a:noFill/>
          <a:ln>
            <a:noFill/>
          </a:ln>
        </p:spPr>
        <p:txBody>
          <a:bodyPr spcFirstLastPara="1" wrap="square" lIns="91425" tIns="91425" rIns="91425" bIns="91425" anchor="t" anchorCtr="0">
            <a:noAutofit/>
          </a:bodyPr>
          <a:lstStyle/>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Motivation for compact traction inverter </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What makes Inverter of an EV powertrain bulky ?</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Influence of 800 V architecture on DC link Capacitor size and inverter efficiency</a:t>
            </a:r>
            <a:endParaRPr sz="1829" dirty="0">
              <a:solidFill>
                <a:schemeClr val="bg2">
                  <a:lumMod val="20000"/>
                  <a:lumOff val="80000"/>
                </a:schemeClr>
              </a:solidFill>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How to do capacitor sizing in 2 Level Inverter ?</a:t>
            </a:r>
            <a:r>
              <a:rPr lang="en-IN" sz="1829" dirty="0">
                <a:solidFill>
                  <a:schemeClr val="bg2">
                    <a:lumMod val="20000"/>
                    <a:lumOff val="80000"/>
                  </a:schemeClr>
                </a:solidFill>
                <a:latin typeface="Calibri"/>
                <a:ea typeface="Calibri"/>
                <a:cs typeface="Calibri"/>
                <a:sym typeface="Calibri"/>
              </a:rPr>
              <a:t> </a:t>
            </a:r>
            <a:endParaRPr sz="1829" dirty="0">
              <a:solidFill>
                <a:schemeClr val="bg2">
                  <a:lumMod val="20000"/>
                  <a:lumOff val="80000"/>
                </a:schemeClr>
              </a:solidFill>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Algorithm for capacitor selection</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Identification of optimal switching frequency zone</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Why more capacitor current reduction is desired ?</a:t>
            </a:r>
            <a:r>
              <a:rPr lang="en-IN" sz="1829" dirty="0">
                <a:solidFill>
                  <a:schemeClr val="tx1"/>
                </a:solidFill>
                <a:latin typeface="Helvetica Neue"/>
                <a:ea typeface="Helvetica Neue"/>
                <a:cs typeface="Helvetica Neue"/>
                <a:sym typeface="Helvetica Neue"/>
              </a:rPr>
              <a:t> </a:t>
            </a:r>
            <a:endParaRPr sz="1829" dirty="0">
              <a:solidFill>
                <a:schemeClr val="tx1"/>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tx1"/>
                </a:solidFill>
                <a:latin typeface="Helvetica Neue"/>
                <a:ea typeface="Helvetica Neue"/>
                <a:cs typeface="Helvetica Neue"/>
                <a:sym typeface="Helvetica Neue"/>
              </a:rPr>
              <a:t>Utilization of </a:t>
            </a:r>
            <a:r>
              <a:rPr lang="en-IN" sz="1829" dirty="0" err="1">
                <a:solidFill>
                  <a:schemeClr val="tx1"/>
                </a:solidFill>
                <a:latin typeface="Helvetica Neue"/>
                <a:ea typeface="Helvetica Neue"/>
                <a:cs typeface="Helvetica Neue"/>
                <a:sym typeface="Helvetica Neue"/>
              </a:rPr>
              <a:t>SiC</a:t>
            </a:r>
            <a:r>
              <a:rPr lang="en-IN" sz="1829" dirty="0">
                <a:solidFill>
                  <a:schemeClr val="tx1"/>
                </a:solidFill>
                <a:latin typeface="Helvetica Neue"/>
                <a:ea typeface="Helvetica Neue"/>
                <a:cs typeface="Helvetica Neue"/>
                <a:sym typeface="Helvetica Neue"/>
              </a:rPr>
              <a:t> for reduction in losses and size of heat sink  </a:t>
            </a:r>
            <a:endParaRPr sz="1829" dirty="0">
              <a:solidFill>
                <a:schemeClr val="tx1"/>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tx1"/>
                </a:solidFill>
                <a:latin typeface="Helvetica Neue"/>
                <a:ea typeface="Helvetica Neue"/>
                <a:cs typeface="Helvetica Neue"/>
                <a:sym typeface="Helvetica Neue"/>
              </a:rPr>
              <a:t>High dv/dt problems due to 800 V bus and </a:t>
            </a:r>
            <a:r>
              <a:rPr lang="en-IN" sz="1829" dirty="0" err="1">
                <a:solidFill>
                  <a:schemeClr val="tx1"/>
                </a:solidFill>
                <a:latin typeface="Helvetica Neue"/>
                <a:ea typeface="Helvetica Neue"/>
                <a:cs typeface="Helvetica Neue"/>
                <a:sym typeface="Helvetica Neue"/>
              </a:rPr>
              <a:t>SiC</a:t>
            </a:r>
            <a:endParaRPr sz="1829" dirty="0">
              <a:solidFill>
                <a:schemeClr val="tx1"/>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tx1"/>
                </a:solidFill>
                <a:latin typeface="Helvetica Neue"/>
                <a:ea typeface="Helvetica Neue"/>
                <a:cs typeface="Helvetica Neue"/>
                <a:sym typeface="Helvetica Neue"/>
              </a:rPr>
              <a:t>How common mode voltage is detrimental to motor health</a:t>
            </a:r>
            <a:endParaRPr sz="1829" dirty="0">
              <a:solidFill>
                <a:schemeClr val="tx1"/>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Topological overview of Traction Inverters for passenger BEVs </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Comparison of Inverter Candidates operating with SVM at Base speed Ma = 1.15</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Carrier Interleaved and fundamental phase shift modulated Multi-phased  2 Level Inverters</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Clr>
                <a:schemeClr val="dk1"/>
              </a:buClr>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Results of interleaving and fundamental phase shift on capacitor rms current</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Clr>
                <a:schemeClr val="dk1"/>
              </a:buClr>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Trade-off between minimum capacitor current and min common mode operating angles</a:t>
            </a:r>
            <a:endParaRPr sz="1829" dirty="0">
              <a:solidFill>
                <a:schemeClr val="bg2">
                  <a:lumMod val="20000"/>
                  <a:lumOff val="80000"/>
                </a:schemeClr>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161432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23</a:t>
            </a:fld>
            <a:r>
              <a:rPr lang="en-IN"/>
              <a:t> </a:t>
            </a:r>
            <a:endParaRPr/>
          </a:p>
        </p:txBody>
      </p:sp>
      <p:pic>
        <p:nvPicPr>
          <p:cNvPr id="360" name="Google Shape;360;p45"/>
          <p:cNvPicPr preferRelativeResize="0"/>
          <p:nvPr/>
        </p:nvPicPr>
        <p:blipFill rotWithShape="1">
          <a:blip r:embed="rId3">
            <a:alphaModFix/>
          </a:blip>
          <a:srcRect/>
          <a:stretch/>
        </p:blipFill>
        <p:spPr>
          <a:xfrm>
            <a:off x="5890726" y="1144653"/>
            <a:ext cx="5486400" cy="4193105"/>
          </a:xfrm>
          <a:prstGeom prst="rect">
            <a:avLst/>
          </a:prstGeom>
          <a:noFill/>
          <a:ln>
            <a:noFill/>
          </a:ln>
        </p:spPr>
      </p:pic>
      <p:pic>
        <p:nvPicPr>
          <p:cNvPr id="361" name="Google Shape;361;p45"/>
          <p:cNvPicPr preferRelativeResize="0"/>
          <p:nvPr/>
        </p:nvPicPr>
        <p:blipFill rotWithShape="1">
          <a:blip r:embed="rId4">
            <a:alphaModFix/>
          </a:blip>
          <a:srcRect/>
          <a:stretch/>
        </p:blipFill>
        <p:spPr>
          <a:xfrm>
            <a:off x="385148" y="1089704"/>
            <a:ext cx="5179007" cy="4303004"/>
          </a:xfrm>
          <a:prstGeom prst="rect">
            <a:avLst/>
          </a:prstGeom>
          <a:noFill/>
          <a:ln>
            <a:noFill/>
          </a:ln>
        </p:spPr>
      </p:pic>
      <p:sp>
        <p:nvSpPr>
          <p:cNvPr id="362" name="Google Shape;362;p45"/>
          <p:cNvSpPr txBox="1"/>
          <p:nvPr/>
        </p:nvSpPr>
        <p:spPr>
          <a:xfrm>
            <a:off x="7162115" y="5392710"/>
            <a:ext cx="2943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1200 V SiC MOSFET</a:t>
            </a:r>
            <a:endParaRPr/>
          </a:p>
        </p:txBody>
      </p:sp>
      <p:sp>
        <p:nvSpPr>
          <p:cNvPr id="363" name="Google Shape;363;p45"/>
          <p:cNvSpPr txBox="1"/>
          <p:nvPr/>
        </p:nvSpPr>
        <p:spPr>
          <a:xfrm>
            <a:off x="1502900" y="5475935"/>
            <a:ext cx="2943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1200 V Si IGBT</a:t>
            </a:r>
            <a:endParaRPr/>
          </a:p>
        </p:txBody>
      </p:sp>
      <p:sp>
        <p:nvSpPr>
          <p:cNvPr id="364" name="Google Shape;364;p45"/>
          <p:cNvSpPr txBox="1"/>
          <p:nvPr/>
        </p:nvSpPr>
        <p:spPr>
          <a:xfrm>
            <a:off x="76405" y="544811"/>
            <a:ext cx="1047651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Helvetica Neue"/>
                <a:ea typeface="Helvetica Neue"/>
                <a:cs typeface="Helvetica Neue"/>
                <a:sym typeface="Helvetica Neue"/>
              </a:rPr>
              <a:t>Utilization of SiC for reduction in losses and size of heat sink  </a:t>
            </a:r>
            <a:endParaRPr>
              <a:latin typeface="Helvetica Neue"/>
              <a:ea typeface="Helvetica Neue"/>
              <a:cs typeface="Helvetica Neue"/>
              <a:sym typeface="Helvetica Neue"/>
            </a:endParaRPr>
          </a:p>
        </p:txBody>
      </p:sp>
      <p:sp>
        <p:nvSpPr>
          <p:cNvPr id="365" name="Google Shape;365;p45"/>
          <p:cNvSpPr txBox="1"/>
          <p:nvPr/>
        </p:nvSpPr>
        <p:spPr>
          <a:xfrm>
            <a:off x="0" y="6457800"/>
            <a:ext cx="1182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dk1"/>
                </a:solidFill>
                <a:latin typeface="Helvetica Neue"/>
                <a:ea typeface="Helvetica Neue"/>
                <a:cs typeface="Helvetica Neue"/>
                <a:sym typeface="Helvetica Neue"/>
              </a:rPr>
              <a:t>H. Kim, H. Chen, J. Zhu, D. Maksimović and R. Erickson, "Impact of 1.2kV SiC-MOSFET EV traction inverter on urban driving,"</a:t>
            </a:r>
            <a:endParaRPr>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46"/>
          <p:cNvPicPr preferRelativeResize="0"/>
          <p:nvPr/>
        </p:nvPicPr>
        <p:blipFill rotWithShape="1">
          <a:blip r:embed="rId3">
            <a:alphaModFix/>
          </a:blip>
          <a:srcRect/>
          <a:stretch/>
        </p:blipFill>
        <p:spPr>
          <a:xfrm>
            <a:off x="7248958" y="2800582"/>
            <a:ext cx="3989838" cy="3989838"/>
          </a:xfrm>
          <a:prstGeom prst="rect">
            <a:avLst/>
          </a:prstGeom>
          <a:noFill/>
          <a:ln>
            <a:noFill/>
          </a:ln>
        </p:spPr>
      </p:pic>
      <p:pic>
        <p:nvPicPr>
          <p:cNvPr id="371" name="Google Shape;371;p46"/>
          <p:cNvPicPr preferRelativeResize="0"/>
          <p:nvPr/>
        </p:nvPicPr>
        <p:blipFill rotWithShape="1">
          <a:blip r:embed="rId4">
            <a:alphaModFix/>
          </a:blip>
          <a:srcRect/>
          <a:stretch/>
        </p:blipFill>
        <p:spPr>
          <a:xfrm>
            <a:off x="6109855" y="1325100"/>
            <a:ext cx="2620416" cy="1721503"/>
          </a:xfrm>
          <a:prstGeom prst="rect">
            <a:avLst/>
          </a:prstGeom>
          <a:noFill/>
          <a:ln>
            <a:noFill/>
          </a:ln>
        </p:spPr>
      </p:pic>
      <p:sp>
        <p:nvSpPr>
          <p:cNvPr id="372" name="Google Shape;372;p46"/>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24</a:t>
            </a:fld>
            <a:r>
              <a:rPr lang="en-IN"/>
              <a:t> </a:t>
            </a:r>
            <a:endParaRPr/>
          </a:p>
        </p:txBody>
      </p:sp>
      <p:sp>
        <p:nvSpPr>
          <p:cNvPr id="373" name="Google Shape;373;p46"/>
          <p:cNvSpPr txBox="1"/>
          <p:nvPr/>
        </p:nvSpPr>
        <p:spPr>
          <a:xfrm>
            <a:off x="0" y="550500"/>
            <a:ext cx="8124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Helvetica Neue"/>
                <a:ea typeface="Helvetica Neue"/>
                <a:cs typeface="Helvetica Neue"/>
                <a:sym typeface="Helvetica Neue"/>
              </a:rPr>
              <a:t>High dv/dt problems due to 800 V bus and SiC</a:t>
            </a:r>
            <a:endParaRPr sz="2400">
              <a:solidFill>
                <a:schemeClr val="dk1"/>
              </a:solidFill>
              <a:latin typeface="Helvetica Neue"/>
              <a:ea typeface="Helvetica Neue"/>
              <a:cs typeface="Helvetica Neue"/>
              <a:sym typeface="Helvetica Neue"/>
            </a:endParaRPr>
          </a:p>
        </p:txBody>
      </p:sp>
      <p:pic>
        <p:nvPicPr>
          <p:cNvPr id="374" name="Google Shape;374;p46"/>
          <p:cNvPicPr preferRelativeResize="0"/>
          <p:nvPr/>
        </p:nvPicPr>
        <p:blipFill rotWithShape="1">
          <a:blip r:embed="rId5">
            <a:alphaModFix/>
          </a:blip>
          <a:srcRect/>
          <a:stretch/>
        </p:blipFill>
        <p:spPr>
          <a:xfrm>
            <a:off x="803995" y="1230592"/>
            <a:ext cx="5624602" cy="2805995"/>
          </a:xfrm>
          <a:prstGeom prst="rect">
            <a:avLst/>
          </a:prstGeom>
          <a:noFill/>
          <a:ln>
            <a:noFill/>
          </a:ln>
        </p:spPr>
      </p:pic>
      <p:sp>
        <p:nvSpPr>
          <p:cNvPr id="375" name="Google Shape;375;p46"/>
          <p:cNvSpPr txBox="1"/>
          <p:nvPr/>
        </p:nvSpPr>
        <p:spPr>
          <a:xfrm>
            <a:off x="3449310" y="2046957"/>
            <a:ext cx="4315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I</a:t>
            </a:r>
            <a:r>
              <a:rPr lang="en-IN" sz="1800" baseline="-25000">
                <a:solidFill>
                  <a:schemeClr val="dk1"/>
                </a:solidFill>
                <a:latin typeface="Calibri"/>
                <a:ea typeface="Calibri"/>
                <a:cs typeface="Calibri"/>
                <a:sym typeface="Calibri"/>
              </a:rPr>
              <a:t>cm</a:t>
            </a:r>
            <a:endParaRPr sz="1800" baseline="-25000">
              <a:solidFill>
                <a:schemeClr val="dk1"/>
              </a:solidFill>
              <a:latin typeface="Calibri"/>
              <a:ea typeface="Calibri"/>
              <a:cs typeface="Calibri"/>
              <a:sym typeface="Calibri"/>
            </a:endParaRPr>
          </a:p>
        </p:txBody>
      </p:sp>
      <p:sp>
        <p:nvSpPr>
          <p:cNvPr id="376" name="Google Shape;376;p46"/>
          <p:cNvSpPr/>
          <p:nvPr/>
        </p:nvSpPr>
        <p:spPr>
          <a:xfrm>
            <a:off x="4915333" y="1373413"/>
            <a:ext cx="2333625" cy="447675"/>
          </a:xfrm>
          <a:prstGeom prst="arc">
            <a:avLst>
              <a:gd name="adj1" fmla="val 11298908"/>
              <a:gd name="adj2" fmla="val 215573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46"/>
          <p:cNvSpPr txBox="1"/>
          <p:nvPr/>
        </p:nvSpPr>
        <p:spPr>
          <a:xfrm>
            <a:off x="6666726" y="734575"/>
            <a:ext cx="1906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Helvetica Neue"/>
                <a:ea typeface="Helvetica Neue"/>
                <a:cs typeface="Helvetica Neue"/>
                <a:sym typeface="Helvetica Neue"/>
              </a:rPr>
              <a:t>Stator frame</a:t>
            </a:r>
            <a:endParaRPr>
              <a:latin typeface="Helvetica Neue"/>
              <a:ea typeface="Helvetica Neue"/>
              <a:cs typeface="Helvetica Neue"/>
              <a:sym typeface="Helvetica Neue"/>
            </a:endParaRPr>
          </a:p>
        </p:txBody>
      </p:sp>
      <p:sp>
        <p:nvSpPr>
          <p:cNvPr id="378" name="Google Shape;378;p46"/>
          <p:cNvSpPr txBox="1"/>
          <p:nvPr/>
        </p:nvSpPr>
        <p:spPr>
          <a:xfrm>
            <a:off x="6478674" y="5107522"/>
            <a:ext cx="51167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Calibri"/>
                <a:ea typeface="Calibri"/>
                <a:cs typeface="Calibri"/>
                <a:sym typeface="Calibri"/>
              </a:rPr>
              <a:t>I</a:t>
            </a:r>
            <a:r>
              <a:rPr lang="en-IN" sz="2400" baseline="-25000">
                <a:solidFill>
                  <a:schemeClr val="dk1"/>
                </a:solidFill>
                <a:latin typeface="Calibri"/>
                <a:ea typeface="Calibri"/>
                <a:cs typeface="Calibri"/>
                <a:sym typeface="Calibri"/>
              </a:rPr>
              <a:t>cm</a:t>
            </a:r>
            <a:endParaRPr sz="1800" baseline="-25000">
              <a:solidFill>
                <a:schemeClr val="dk1"/>
              </a:solidFill>
              <a:latin typeface="Calibri"/>
              <a:ea typeface="Calibri"/>
              <a:cs typeface="Calibri"/>
              <a:sym typeface="Calibri"/>
            </a:endParaRPr>
          </a:p>
        </p:txBody>
      </p:sp>
      <p:sp>
        <p:nvSpPr>
          <p:cNvPr id="379" name="Google Shape;379;p46"/>
          <p:cNvSpPr txBox="1"/>
          <p:nvPr/>
        </p:nvSpPr>
        <p:spPr>
          <a:xfrm>
            <a:off x="6396344" y="3574922"/>
            <a:ext cx="74873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dirty="0" err="1">
                <a:solidFill>
                  <a:schemeClr val="dk1"/>
                </a:solidFill>
                <a:latin typeface="Calibri"/>
                <a:ea typeface="Calibri"/>
                <a:cs typeface="Calibri"/>
                <a:sym typeface="Calibri"/>
              </a:rPr>
              <a:t>V</a:t>
            </a:r>
            <a:r>
              <a:rPr lang="en-IN" sz="2400" baseline="-25000" dirty="0" err="1">
                <a:solidFill>
                  <a:schemeClr val="dk1"/>
                </a:solidFill>
                <a:latin typeface="Calibri"/>
                <a:ea typeface="Calibri"/>
                <a:cs typeface="Calibri"/>
                <a:sym typeface="Calibri"/>
              </a:rPr>
              <a:t>cm</a:t>
            </a:r>
            <a:endParaRPr sz="2400" baseline="-25000" dirty="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25</a:t>
            </a:fld>
            <a:r>
              <a:rPr lang="en-IN"/>
              <a:t> </a:t>
            </a:r>
            <a:endParaRPr/>
          </a:p>
        </p:txBody>
      </p:sp>
      <p:sp>
        <p:nvSpPr>
          <p:cNvPr id="386" name="Google Shape;386;p47"/>
          <p:cNvSpPr txBox="1"/>
          <p:nvPr/>
        </p:nvSpPr>
        <p:spPr>
          <a:xfrm>
            <a:off x="94510" y="472666"/>
            <a:ext cx="815375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Helvetica Neue"/>
                <a:ea typeface="Helvetica Neue"/>
                <a:cs typeface="Helvetica Neue"/>
                <a:sym typeface="Helvetica Neue"/>
              </a:rPr>
              <a:t>How common mode voltage is detrimental to motor health</a:t>
            </a:r>
            <a:endParaRPr>
              <a:latin typeface="Helvetica Neue"/>
              <a:ea typeface="Helvetica Neue"/>
              <a:cs typeface="Helvetica Neue"/>
              <a:sym typeface="Helvetica Neue"/>
            </a:endParaRPr>
          </a:p>
        </p:txBody>
      </p:sp>
      <p:sp>
        <p:nvSpPr>
          <p:cNvPr id="387" name="Google Shape;387;p47"/>
          <p:cNvSpPr txBox="1"/>
          <p:nvPr/>
        </p:nvSpPr>
        <p:spPr>
          <a:xfrm>
            <a:off x="2" y="6604203"/>
            <a:ext cx="103830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050" i="0">
                <a:solidFill>
                  <a:srgbClr val="222222"/>
                </a:solidFill>
                <a:latin typeface="Helvetica Neue"/>
                <a:ea typeface="Helvetica Neue"/>
                <a:cs typeface="Helvetica Neue"/>
                <a:sym typeface="Helvetica Neue"/>
              </a:rPr>
              <a:t>Ma, J.; Xue, Y.; Han, Q.; Li, X.; Yu, C. Motor Bearing Damage Induced by Bearing Current: A Review. </a:t>
            </a:r>
            <a:r>
              <a:rPr lang="en-IN" sz="1050" i="1">
                <a:solidFill>
                  <a:srgbClr val="222222"/>
                </a:solidFill>
                <a:latin typeface="Helvetica Neue"/>
                <a:ea typeface="Helvetica Neue"/>
                <a:cs typeface="Helvetica Neue"/>
                <a:sym typeface="Helvetica Neue"/>
              </a:rPr>
              <a:t>Machines</a:t>
            </a:r>
            <a:r>
              <a:rPr lang="en-IN" sz="1050" i="0">
                <a:solidFill>
                  <a:srgbClr val="222222"/>
                </a:solidFill>
                <a:latin typeface="Helvetica Neue"/>
                <a:ea typeface="Helvetica Neue"/>
                <a:cs typeface="Helvetica Neue"/>
                <a:sym typeface="Helvetica Neue"/>
              </a:rPr>
              <a:t> 2022, </a:t>
            </a:r>
            <a:r>
              <a:rPr lang="en-IN" sz="1050" i="1">
                <a:solidFill>
                  <a:srgbClr val="222222"/>
                </a:solidFill>
                <a:latin typeface="Helvetica Neue"/>
                <a:ea typeface="Helvetica Neue"/>
                <a:cs typeface="Helvetica Neue"/>
                <a:sym typeface="Helvetica Neue"/>
              </a:rPr>
              <a:t>10</a:t>
            </a:r>
            <a:r>
              <a:rPr lang="en-IN" sz="1050" i="0">
                <a:solidFill>
                  <a:srgbClr val="222222"/>
                </a:solidFill>
                <a:latin typeface="Helvetica Neue"/>
                <a:ea typeface="Helvetica Neue"/>
                <a:cs typeface="Helvetica Neue"/>
                <a:sym typeface="Helvetica Neue"/>
              </a:rPr>
              <a:t>, 1167. https://doi.org/10.3390/machines10121167</a:t>
            </a:r>
            <a:endParaRPr sz="1050">
              <a:solidFill>
                <a:schemeClr val="dk1"/>
              </a:solidFill>
              <a:latin typeface="Helvetica Neue"/>
              <a:ea typeface="Helvetica Neue"/>
              <a:cs typeface="Helvetica Neue"/>
              <a:sym typeface="Helvetica Neue"/>
            </a:endParaRPr>
          </a:p>
        </p:txBody>
      </p:sp>
      <p:pic>
        <p:nvPicPr>
          <p:cNvPr id="388" name="Google Shape;388;p47"/>
          <p:cNvPicPr preferRelativeResize="0"/>
          <p:nvPr/>
        </p:nvPicPr>
        <p:blipFill rotWithShape="1">
          <a:blip r:embed="rId3">
            <a:alphaModFix/>
          </a:blip>
          <a:srcRect/>
          <a:stretch/>
        </p:blipFill>
        <p:spPr>
          <a:xfrm>
            <a:off x="206477" y="962133"/>
            <a:ext cx="5820000" cy="3365783"/>
          </a:xfrm>
          <a:prstGeom prst="rect">
            <a:avLst/>
          </a:prstGeom>
          <a:noFill/>
          <a:ln>
            <a:noFill/>
          </a:ln>
        </p:spPr>
      </p:pic>
      <p:pic>
        <p:nvPicPr>
          <p:cNvPr id="389" name="Google Shape;389;p47"/>
          <p:cNvPicPr preferRelativeResize="0"/>
          <p:nvPr/>
        </p:nvPicPr>
        <p:blipFill rotWithShape="1">
          <a:blip r:embed="rId4">
            <a:alphaModFix/>
          </a:blip>
          <a:srcRect/>
          <a:stretch/>
        </p:blipFill>
        <p:spPr>
          <a:xfrm>
            <a:off x="7689013" y="1085005"/>
            <a:ext cx="3924502" cy="2578233"/>
          </a:xfrm>
          <a:prstGeom prst="rect">
            <a:avLst/>
          </a:prstGeom>
          <a:noFill/>
          <a:ln>
            <a:noFill/>
          </a:ln>
        </p:spPr>
      </p:pic>
      <p:pic>
        <p:nvPicPr>
          <p:cNvPr id="390" name="Google Shape;390;p47"/>
          <p:cNvPicPr preferRelativeResize="0"/>
          <p:nvPr/>
        </p:nvPicPr>
        <p:blipFill rotWithShape="1">
          <a:blip r:embed="rId5">
            <a:alphaModFix/>
          </a:blip>
          <a:srcRect/>
          <a:stretch/>
        </p:blipFill>
        <p:spPr>
          <a:xfrm>
            <a:off x="5781367" y="3902824"/>
            <a:ext cx="6204156" cy="230034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p:nvPr/>
        </p:nvSpPr>
        <p:spPr>
          <a:xfrm>
            <a:off x="62800" y="543476"/>
            <a:ext cx="5899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400">
                <a:latin typeface="Helvetica Neue"/>
                <a:ea typeface="Helvetica Neue"/>
                <a:cs typeface="Helvetica Neue"/>
                <a:sym typeface="Helvetica Neue"/>
              </a:rPr>
              <a:t>Outline</a:t>
            </a:r>
            <a:endParaRPr sz="2400">
              <a:latin typeface="Helvetica Neue"/>
              <a:ea typeface="Helvetica Neue"/>
              <a:cs typeface="Helvetica Neue"/>
              <a:sym typeface="Helvetica Neue"/>
            </a:endParaRPr>
          </a:p>
        </p:txBody>
      </p:sp>
      <p:sp>
        <p:nvSpPr>
          <p:cNvPr id="183" name="Google Shape;183;p28"/>
          <p:cNvSpPr txBox="1"/>
          <p:nvPr/>
        </p:nvSpPr>
        <p:spPr>
          <a:xfrm>
            <a:off x="176250" y="997350"/>
            <a:ext cx="11839500" cy="5691126"/>
          </a:xfrm>
          <a:prstGeom prst="rect">
            <a:avLst/>
          </a:prstGeom>
          <a:noFill/>
          <a:ln>
            <a:noFill/>
          </a:ln>
        </p:spPr>
        <p:txBody>
          <a:bodyPr spcFirstLastPara="1" wrap="square" lIns="91425" tIns="91425" rIns="91425" bIns="91425" anchor="t" anchorCtr="0">
            <a:noAutofit/>
          </a:bodyPr>
          <a:lstStyle/>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Motivation for compact traction inverter </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What makes Inverter of an EV powertrain bulky ?</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Influence of 800 V architecture on DC link Capacitor size and inverter efficiency</a:t>
            </a:r>
            <a:endParaRPr sz="1829" dirty="0">
              <a:solidFill>
                <a:schemeClr val="bg2">
                  <a:lumMod val="20000"/>
                  <a:lumOff val="80000"/>
                </a:schemeClr>
              </a:solidFill>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How to do capacitor sizing in 2 Level Inverter ?</a:t>
            </a:r>
            <a:r>
              <a:rPr lang="en-IN" sz="1829" dirty="0">
                <a:solidFill>
                  <a:schemeClr val="bg2">
                    <a:lumMod val="20000"/>
                    <a:lumOff val="80000"/>
                  </a:schemeClr>
                </a:solidFill>
                <a:latin typeface="Calibri"/>
                <a:ea typeface="Calibri"/>
                <a:cs typeface="Calibri"/>
                <a:sym typeface="Calibri"/>
              </a:rPr>
              <a:t> </a:t>
            </a:r>
            <a:endParaRPr sz="1829" dirty="0">
              <a:solidFill>
                <a:schemeClr val="bg2">
                  <a:lumMod val="20000"/>
                  <a:lumOff val="80000"/>
                </a:schemeClr>
              </a:solidFill>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Algorithm for capacitor selection</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Identification of optimal switching frequency zone</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Why more capacitor current reduction is desired ? </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Utilization of </a:t>
            </a:r>
            <a:r>
              <a:rPr lang="en-IN" sz="1829" dirty="0" err="1">
                <a:solidFill>
                  <a:schemeClr val="bg2">
                    <a:lumMod val="20000"/>
                    <a:lumOff val="80000"/>
                  </a:schemeClr>
                </a:solidFill>
                <a:latin typeface="Helvetica Neue"/>
                <a:ea typeface="Helvetica Neue"/>
                <a:cs typeface="Helvetica Neue"/>
                <a:sym typeface="Helvetica Neue"/>
              </a:rPr>
              <a:t>SiC</a:t>
            </a:r>
            <a:r>
              <a:rPr lang="en-IN" sz="1829" dirty="0">
                <a:solidFill>
                  <a:schemeClr val="bg2">
                    <a:lumMod val="20000"/>
                    <a:lumOff val="80000"/>
                  </a:schemeClr>
                </a:solidFill>
                <a:latin typeface="Helvetica Neue"/>
                <a:ea typeface="Helvetica Neue"/>
                <a:cs typeface="Helvetica Neue"/>
                <a:sym typeface="Helvetica Neue"/>
              </a:rPr>
              <a:t> for reduction in losses and size of heat sink  </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High dv/dt problems due to 800 V bus and </a:t>
            </a:r>
            <a:r>
              <a:rPr lang="en-IN" sz="1829" dirty="0" err="1">
                <a:solidFill>
                  <a:schemeClr val="bg2">
                    <a:lumMod val="20000"/>
                    <a:lumOff val="80000"/>
                  </a:schemeClr>
                </a:solidFill>
                <a:latin typeface="Helvetica Neue"/>
                <a:ea typeface="Helvetica Neue"/>
                <a:cs typeface="Helvetica Neue"/>
                <a:sym typeface="Helvetica Neue"/>
              </a:rPr>
              <a:t>SiC</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How common mode voltage is detrimental to motor health</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tx1"/>
                </a:solidFill>
                <a:latin typeface="Helvetica Neue"/>
                <a:ea typeface="Helvetica Neue"/>
                <a:cs typeface="Helvetica Neue"/>
                <a:sym typeface="Helvetica Neue"/>
              </a:rPr>
              <a:t>Topological overview of Traction Inverters for passenger BEVs </a:t>
            </a:r>
            <a:endParaRPr sz="1829" dirty="0">
              <a:solidFill>
                <a:schemeClr val="tx1"/>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tx1"/>
                </a:solidFill>
                <a:latin typeface="Helvetica Neue"/>
                <a:ea typeface="Helvetica Neue"/>
                <a:cs typeface="Helvetica Neue"/>
                <a:sym typeface="Helvetica Neue"/>
              </a:rPr>
              <a:t>Comparison of Inverter Candidates operating with SVM at Base speed Ma = 1.15</a:t>
            </a:r>
            <a:endParaRPr sz="1829" dirty="0">
              <a:solidFill>
                <a:schemeClr val="tx1"/>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tx1"/>
                </a:solidFill>
                <a:latin typeface="Helvetica Neue"/>
                <a:ea typeface="Helvetica Neue"/>
                <a:cs typeface="Helvetica Neue"/>
                <a:sym typeface="Helvetica Neue"/>
              </a:rPr>
              <a:t>Carrier Interleaved and fundamental phase shift modulated Multi-phased  2 Level Inverters</a:t>
            </a:r>
            <a:endParaRPr sz="1829" dirty="0">
              <a:solidFill>
                <a:schemeClr val="tx1"/>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Clr>
                <a:schemeClr val="dk1"/>
              </a:buClr>
              <a:buSzPts val="1830"/>
              <a:buFont typeface="Helvetica Neue"/>
              <a:buAutoNum type="arabicPeriod"/>
            </a:pPr>
            <a:r>
              <a:rPr lang="en-IN" sz="1829" dirty="0">
                <a:solidFill>
                  <a:schemeClr val="tx1"/>
                </a:solidFill>
                <a:latin typeface="Helvetica Neue"/>
                <a:ea typeface="Helvetica Neue"/>
                <a:cs typeface="Helvetica Neue"/>
                <a:sym typeface="Helvetica Neue"/>
              </a:rPr>
              <a:t>Results of interleaving and fundamental phase shift on capacitor rms current</a:t>
            </a:r>
            <a:endParaRPr sz="1829" dirty="0">
              <a:solidFill>
                <a:schemeClr val="tx1"/>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Clr>
                <a:schemeClr val="dk1"/>
              </a:buClr>
              <a:buSzPts val="1830"/>
              <a:buFont typeface="Helvetica Neue"/>
              <a:buAutoNum type="arabicPeriod"/>
            </a:pPr>
            <a:r>
              <a:rPr lang="en-IN" sz="1829" dirty="0">
                <a:solidFill>
                  <a:schemeClr val="tx1"/>
                </a:solidFill>
                <a:latin typeface="Helvetica Neue"/>
                <a:ea typeface="Helvetica Neue"/>
                <a:cs typeface="Helvetica Neue"/>
                <a:sym typeface="Helvetica Neue"/>
              </a:rPr>
              <a:t>Trade-off between minimum capacitor current and min common mode operating angles</a:t>
            </a:r>
            <a:endParaRPr sz="1829" dirty="0">
              <a:solidFill>
                <a:schemeClr val="tx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260065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8"/>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27</a:t>
            </a:fld>
            <a:r>
              <a:rPr lang="en-IN"/>
              <a:t> </a:t>
            </a:r>
            <a:endParaRPr/>
          </a:p>
        </p:txBody>
      </p:sp>
      <p:sp>
        <p:nvSpPr>
          <p:cNvPr id="397" name="Google Shape;397;p48"/>
          <p:cNvSpPr txBox="1"/>
          <p:nvPr/>
        </p:nvSpPr>
        <p:spPr>
          <a:xfrm>
            <a:off x="104775" y="965250"/>
            <a:ext cx="90582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FF0000"/>
                </a:solidFill>
                <a:latin typeface="Helvetica Neue"/>
                <a:ea typeface="Helvetica Neue"/>
                <a:cs typeface="Helvetica Neue"/>
                <a:sym typeface="Helvetica Neue"/>
              </a:rPr>
              <a:t>Aim:</a:t>
            </a:r>
            <a:r>
              <a:rPr lang="en-IN" sz="1800">
                <a:solidFill>
                  <a:schemeClr val="dk1"/>
                </a:solidFill>
                <a:latin typeface="Helvetica Neue"/>
                <a:ea typeface="Helvetica Neue"/>
                <a:cs typeface="Helvetica Neue"/>
                <a:sym typeface="Helvetica Neue"/>
              </a:rPr>
              <a:t> </a:t>
            </a:r>
            <a:r>
              <a:rPr lang="en-IN" sz="1800">
                <a:solidFill>
                  <a:srgbClr val="FF0000"/>
                </a:solidFill>
                <a:latin typeface="Helvetica Neue"/>
                <a:ea typeface="Helvetica Neue"/>
                <a:cs typeface="Helvetica Neue"/>
                <a:sym typeface="Helvetica Neue"/>
              </a:rPr>
              <a:t>To search for a Topology which can reduce</a:t>
            </a:r>
            <a:endParaRPr>
              <a:solidFill>
                <a:srgbClr val="FF0000"/>
              </a:solidFill>
              <a:latin typeface="Helvetica Neue"/>
              <a:ea typeface="Helvetica Neue"/>
              <a:cs typeface="Helvetica Neue"/>
              <a:sym typeface="Helvetica Neue"/>
            </a:endParaRPr>
          </a:p>
          <a:p>
            <a:pPr marL="800100" marR="0" lvl="1" indent="-342900" algn="l" rtl="0">
              <a:spcBef>
                <a:spcPts val="0"/>
              </a:spcBef>
              <a:spcAft>
                <a:spcPts val="0"/>
              </a:spcAft>
              <a:buClr>
                <a:srgbClr val="FF0000"/>
              </a:buClr>
              <a:buSzPts val="1800"/>
              <a:buFont typeface="Helvetica Neue"/>
              <a:buAutoNum type="arabicPeriod"/>
            </a:pPr>
            <a:r>
              <a:rPr lang="en-IN" sz="1800" i="0" u="none" strike="noStrike" cap="none">
                <a:solidFill>
                  <a:srgbClr val="FF0000"/>
                </a:solidFill>
                <a:latin typeface="Helvetica Neue"/>
                <a:ea typeface="Helvetica Neue"/>
                <a:cs typeface="Helvetica Neue"/>
                <a:sym typeface="Helvetica Neue"/>
              </a:rPr>
              <a:t>Capacitor ripple current</a:t>
            </a:r>
            <a:endParaRPr>
              <a:solidFill>
                <a:srgbClr val="FF0000"/>
              </a:solidFill>
              <a:latin typeface="Helvetica Neue"/>
              <a:ea typeface="Helvetica Neue"/>
              <a:cs typeface="Helvetica Neue"/>
              <a:sym typeface="Helvetica Neue"/>
            </a:endParaRPr>
          </a:p>
          <a:p>
            <a:pPr marL="800100" marR="0" lvl="1" indent="-342900" algn="l" rtl="0">
              <a:spcBef>
                <a:spcPts val="0"/>
              </a:spcBef>
              <a:spcAft>
                <a:spcPts val="0"/>
              </a:spcAft>
              <a:buClr>
                <a:srgbClr val="FF0000"/>
              </a:buClr>
              <a:buSzPts val="1800"/>
              <a:buFont typeface="Helvetica Neue"/>
              <a:buAutoNum type="arabicPeriod"/>
            </a:pPr>
            <a:r>
              <a:rPr lang="en-IN" sz="1800" i="0" u="none" strike="noStrike" cap="none">
                <a:solidFill>
                  <a:srgbClr val="FF0000"/>
                </a:solidFill>
                <a:latin typeface="Helvetica Neue"/>
                <a:ea typeface="Helvetica Neue"/>
                <a:cs typeface="Helvetica Neue"/>
                <a:sym typeface="Helvetica Neue"/>
              </a:rPr>
              <a:t>Common mode voltage </a:t>
            </a:r>
            <a:endParaRPr>
              <a:solidFill>
                <a:srgbClr val="FF0000"/>
              </a:solidFill>
              <a:latin typeface="Helvetica Neue"/>
              <a:ea typeface="Helvetica Neue"/>
              <a:cs typeface="Helvetica Neue"/>
              <a:sym typeface="Helvetica Neue"/>
            </a:endParaRPr>
          </a:p>
        </p:txBody>
      </p:sp>
      <p:sp>
        <p:nvSpPr>
          <p:cNvPr id="398" name="Google Shape;398;p48"/>
          <p:cNvSpPr txBox="1"/>
          <p:nvPr/>
        </p:nvSpPr>
        <p:spPr>
          <a:xfrm>
            <a:off x="437300" y="2157088"/>
            <a:ext cx="7089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Helvetica Neue"/>
                <a:ea typeface="Helvetica Neue"/>
                <a:cs typeface="Helvetica Neue"/>
                <a:sym typeface="Helvetica Neue"/>
              </a:rPr>
              <a:t>Common mode problem can be addressed using 3-Level Inverters</a:t>
            </a:r>
            <a:endParaRPr>
              <a:latin typeface="Helvetica Neue"/>
              <a:ea typeface="Helvetica Neue"/>
              <a:cs typeface="Helvetica Neue"/>
              <a:sym typeface="Helvetica Neue"/>
            </a:endParaRPr>
          </a:p>
        </p:txBody>
      </p:sp>
      <p:pic>
        <p:nvPicPr>
          <p:cNvPr id="399" name="Google Shape;399;p48"/>
          <p:cNvPicPr preferRelativeResize="0"/>
          <p:nvPr/>
        </p:nvPicPr>
        <p:blipFill rotWithShape="1">
          <a:blip r:embed="rId3">
            <a:alphaModFix/>
          </a:blip>
          <a:srcRect/>
          <a:stretch/>
        </p:blipFill>
        <p:spPr>
          <a:xfrm>
            <a:off x="7016388" y="2627850"/>
            <a:ext cx="3988800" cy="3988800"/>
          </a:xfrm>
          <a:prstGeom prst="rect">
            <a:avLst/>
          </a:prstGeom>
          <a:noFill/>
          <a:ln>
            <a:noFill/>
          </a:ln>
        </p:spPr>
      </p:pic>
      <p:pic>
        <p:nvPicPr>
          <p:cNvPr id="400" name="Google Shape;400;p48"/>
          <p:cNvPicPr preferRelativeResize="0"/>
          <p:nvPr/>
        </p:nvPicPr>
        <p:blipFill rotWithShape="1">
          <a:blip r:embed="rId4">
            <a:alphaModFix/>
          </a:blip>
          <a:srcRect/>
          <a:stretch/>
        </p:blipFill>
        <p:spPr>
          <a:xfrm>
            <a:off x="1482418" y="2626810"/>
            <a:ext cx="3989840" cy="3989840"/>
          </a:xfrm>
          <a:prstGeom prst="rect">
            <a:avLst/>
          </a:prstGeom>
          <a:noFill/>
          <a:ln>
            <a:noFill/>
          </a:ln>
        </p:spPr>
      </p:pic>
      <p:sp>
        <p:nvSpPr>
          <p:cNvPr id="401" name="Google Shape;401;p48"/>
          <p:cNvSpPr txBox="1"/>
          <p:nvPr/>
        </p:nvSpPr>
        <p:spPr>
          <a:xfrm>
            <a:off x="6716799" y="4730767"/>
            <a:ext cx="51167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Calibri"/>
                <a:ea typeface="Calibri"/>
                <a:cs typeface="Calibri"/>
                <a:sym typeface="Calibri"/>
              </a:rPr>
              <a:t>I</a:t>
            </a:r>
            <a:r>
              <a:rPr lang="en-IN" sz="2400" baseline="-25000">
                <a:solidFill>
                  <a:schemeClr val="dk1"/>
                </a:solidFill>
                <a:latin typeface="Calibri"/>
                <a:ea typeface="Calibri"/>
                <a:cs typeface="Calibri"/>
                <a:sym typeface="Calibri"/>
              </a:rPr>
              <a:t>cm</a:t>
            </a:r>
            <a:endParaRPr sz="1800" baseline="-25000">
              <a:solidFill>
                <a:schemeClr val="dk1"/>
              </a:solidFill>
              <a:latin typeface="Calibri"/>
              <a:ea typeface="Calibri"/>
              <a:cs typeface="Calibri"/>
              <a:sym typeface="Calibri"/>
            </a:endParaRPr>
          </a:p>
        </p:txBody>
      </p:sp>
      <p:sp>
        <p:nvSpPr>
          <p:cNvPr id="402" name="Google Shape;402;p48"/>
          <p:cNvSpPr txBox="1"/>
          <p:nvPr/>
        </p:nvSpPr>
        <p:spPr>
          <a:xfrm>
            <a:off x="6634469" y="3198167"/>
            <a:ext cx="59400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Calibri"/>
                <a:ea typeface="Calibri"/>
                <a:cs typeface="Calibri"/>
                <a:sym typeface="Calibri"/>
              </a:rPr>
              <a:t>V</a:t>
            </a:r>
            <a:r>
              <a:rPr lang="en-IN" sz="2400" baseline="-25000">
                <a:solidFill>
                  <a:schemeClr val="dk1"/>
                </a:solidFill>
                <a:latin typeface="Calibri"/>
                <a:ea typeface="Calibri"/>
                <a:cs typeface="Calibri"/>
                <a:sym typeface="Calibri"/>
              </a:rPr>
              <a:t>cm</a:t>
            </a:r>
            <a:endParaRPr sz="2400" baseline="-25000">
              <a:solidFill>
                <a:schemeClr val="dk1"/>
              </a:solidFill>
              <a:latin typeface="Calibri"/>
              <a:ea typeface="Calibri"/>
              <a:cs typeface="Calibri"/>
              <a:sym typeface="Calibri"/>
            </a:endParaRPr>
          </a:p>
        </p:txBody>
      </p:sp>
      <p:sp>
        <p:nvSpPr>
          <p:cNvPr id="403" name="Google Shape;403;p48"/>
          <p:cNvSpPr txBox="1"/>
          <p:nvPr/>
        </p:nvSpPr>
        <p:spPr>
          <a:xfrm>
            <a:off x="707684" y="4690550"/>
            <a:ext cx="51167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dirty="0" err="1">
                <a:solidFill>
                  <a:schemeClr val="dk1"/>
                </a:solidFill>
                <a:latin typeface="Calibri"/>
                <a:ea typeface="Calibri"/>
                <a:cs typeface="Calibri"/>
                <a:sym typeface="Calibri"/>
              </a:rPr>
              <a:t>I</a:t>
            </a:r>
            <a:r>
              <a:rPr lang="en-IN" sz="2400" baseline="-25000" dirty="0" err="1">
                <a:solidFill>
                  <a:schemeClr val="dk1"/>
                </a:solidFill>
                <a:latin typeface="Calibri"/>
                <a:ea typeface="Calibri"/>
                <a:cs typeface="Calibri"/>
                <a:sym typeface="Calibri"/>
              </a:rPr>
              <a:t>cm</a:t>
            </a:r>
            <a:endParaRPr sz="1800" baseline="-25000" dirty="0">
              <a:solidFill>
                <a:schemeClr val="dk1"/>
              </a:solidFill>
              <a:latin typeface="Calibri"/>
              <a:ea typeface="Calibri"/>
              <a:cs typeface="Calibri"/>
              <a:sym typeface="Calibri"/>
            </a:endParaRPr>
          </a:p>
        </p:txBody>
      </p:sp>
      <p:sp>
        <p:nvSpPr>
          <p:cNvPr id="404" name="Google Shape;404;p48"/>
          <p:cNvSpPr txBox="1"/>
          <p:nvPr/>
        </p:nvSpPr>
        <p:spPr>
          <a:xfrm>
            <a:off x="659220" y="3198167"/>
            <a:ext cx="80876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dirty="0" err="1">
                <a:solidFill>
                  <a:schemeClr val="dk1"/>
                </a:solidFill>
                <a:latin typeface="Calibri"/>
                <a:ea typeface="Calibri"/>
                <a:cs typeface="Calibri"/>
                <a:sym typeface="Calibri"/>
              </a:rPr>
              <a:t>V</a:t>
            </a:r>
            <a:r>
              <a:rPr lang="en-IN" sz="2400" baseline="-25000" dirty="0" err="1">
                <a:solidFill>
                  <a:schemeClr val="dk1"/>
                </a:solidFill>
                <a:latin typeface="Calibri"/>
                <a:ea typeface="Calibri"/>
                <a:cs typeface="Calibri"/>
                <a:sym typeface="Calibri"/>
              </a:rPr>
              <a:t>cm</a:t>
            </a:r>
            <a:endParaRPr sz="2400" baseline="-25000" dirty="0">
              <a:solidFill>
                <a:schemeClr val="dk1"/>
              </a:solidFill>
              <a:latin typeface="Calibri"/>
              <a:ea typeface="Calibri"/>
              <a:cs typeface="Calibri"/>
              <a:sym typeface="Calibri"/>
            </a:endParaRPr>
          </a:p>
        </p:txBody>
      </p:sp>
      <p:sp>
        <p:nvSpPr>
          <p:cNvPr id="405" name="Google Shape;405;p48"/>
          <p:cNvSpPr txBox="1"/>
          <p:nvPr/>
        </p:nvSpPr>
        <p:spPr>
          <a:xfrm>
            <a:off x="2571750" y="2526412"/>
            <a:ext cx="179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2 Level Single VSI</a:t>
            </a:r>
            <a:endParaRPr/>
          </a:p>
        </p:txBody>
      </p:sp>
      <p:sp>
        <p:nvSpPr>
          <p:cNvPr id="406" name="Google Shape;406;p48"/>
          <p:cNvSpPr txBox="1"/>
          <p:nvPr/>
        </p:nvSpPr>
        <p:spPr>
          <a:xfrm>
            <a:off x="8552050" y="2526383"/>
            <a:ext cx="2105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TNPC</a:t>
            </a:r>
            <a:endParaRPr/>
          </a:p>
        </p:txBody>
      </p:sp>
      <p:sp>
        <p:nvSpPr>
          <p:cNvPr id="407" name="Google Shape;407;p48"/>
          <p:cNvSpPr txBox="1"/>
          <p:nvPr/>
        </p:nvSpPr>
        <p:spPr>
          <a:xfrm>
            <a:off x="0" y="425250"/>
            <a:ext cx="115077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a:latin typeface="Helvetica Neue"/>
                <a:ea typeface="Helvetica Neue"/>
                <a:cs typeface="Helvetica Neue"/>
                <a:sym typeface="Helvetica Neue"/>
              </a:rPr>
              <a:t>Topological overview of Traction Inverters for passenger BEVs with the… </a:t>
            </a:r>
            <a:endParaRPr sz="2400">
              <a:latin typeface="Helvetica Neue"/>
              <a:ea typeface="Helvetica Neue"/>
              <a:cs typeface="Helvetica Neue"/>
              <a:sym typeface="Helvetica Neue"/>
            </a:endParaRPr>
          </a:p>
        </p:txBody>
      </p:sp>
      <p:sp>
        <p:nvSpPr>
          <p:cNvPr id="3" name="Rectangle 2">
            <a:extLst>
              <a:ext uri="{FF2B5EF4-FFF2-40B4-BE49-F238E27FC236}">
                <a16:creationId xmlns:a16="http://schemas.microsoft.com/office/drawing/2014/main" id="{5EDD488C-6E75-75C7-B40E-182EC4A1E7FB}"/>
              </a:ext>
            </a:extLst>
          </p:cNvPr>
          <p:cNvSpPr/>
          <p:nvPr/>
        </p:nvSpPr>
        <p:spPr>
          <a:xfrm>
            <a:off x="1467987" y="2828341"/>
            <a:ext cx="435241" cy="307777"/>
          </a:xfrm>
          <a:prstGeom prst="rect">
            <a:avLst/>
          </a:prstGeom>
          <a:noFill/>
          <a:ln>
            <a:solidFill>
              <a:srgbClr val="FF0000"/>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4" name="Rectangle 3">
            <a:extLst>
              <a:ext uri="{FF2B5EF4-FFF2-40B4-BE49-F238E27FC236}">
                <a16:creationId xmlns:a16="http://schemas.microsoft.com/office/drawing/2014/main" id="{0A525313-B3EF-B7AD-F1A6-3F8B109ABD6D}"/>
              </a:ext>
            </a:extLst>
          </p:cNvPr>
          <p:cNvSpPr/>
          <p:nvPr/>
        </p:nvSpPr>
        <p:spPr>
          <a:xfrm>
            <a:off x="1620387" y="4671330"/>
            <a:ext cx="435241" cy="307777"/>
          </a:xfrm>
          <a:prstGeom prst="rect">
            <a:avLst/>
          </a:prstGeom>
          <a:noFill/>
          <a:ln>
            <a:solidFill>
              <a:srgbClr val="FF0000"/>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5" name="Rectangle 4">
            <a:extLst>
              <a:ext uri="{FF2B5EF4-FFF2-40B4-BE49-F238E27FC236}">
                <a16:creationId xmlns:a16="http://schemas.microsoft.com/office/drawing/2014/main" id="{AC4AC55F-2B84-AC52-87FD-CAAF4CF0B1D1}"/>
              </a:ext>
            </a:extLst>
          </p:cNvPr>
          <p:cNvSpPr/>
          <p:nvPr/>
        </p:nvSpPr>
        <p:spPr>
          <a:xfrm>
            <a:off x="6957948" y="3012640"/>
            <a:ext cx="435241" cy="307777"/>
          </a:xfrm>
          <a:prstGeom prst="rect">
            <a:avLst/>
          </a:prstGeom>
          <a:noFill/>
          <a:ln>
            <a:solidFill>
              <a:srgbClr val="FF0000"/>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6" name="Rectangle 5">
            <a:extLst>
              <a:ext uri="{FF2B5EF4-FFF2-40B4-BE49-F238E27FC236}">
                <a16:creationId xmlns:a16="http://schemas.microsoft.com/office/drawing/2014/main" id="{18215D3E-1375-BE47-9FA2-5DDE83199F02}"/>
              </a:ext>
            </a:extLst>
          </p:cNvPr>
          <p:cNvSpPr/>
          <p:nvPr/>
        </p:nvSpPr>
        <p:spPr>
          <a:xfrm>
            <a:off x="7145078" y="4693599"/>
            <a:ext cx="290611" cy="186746"/>
          </a:xfrm>
          <a:prstGeom prst="rect">
            <a:avLst/>
          </a:prstGeom>
          <a:noFill/>
          <a:ln>
            <a:solidFill>
              <a:srgbClr val="FF0000"/>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49"/>
          <p:cNvPicPr preferRelativeResize="0"/>
          <p:nvPr/>
        </p:nvPicPr>
        <p:blipFill rotWithShape="1">
          <a:blip r:embed="rId3">
            <a:alphaModFix/>
          </a:blip>
          <a:srcRect/>
          <a:stretch/>
        </p:blipFill>
        <p:spPr>
          <a:xfrm>
            <a:off x="458944" y="1351603"/>
            <a:ext cx="4177444" cy="2571782"/>
          </a:xfrm>
          <a:prstGeom prst="rect">
            <a:avLst/>
          </a:prstGeom>
          <a:noFill/>
          <a:ln>
            <a:noFill/>
          </a:ln>
        </p:spPr>
      </p:pic>
      <p:pic>
        <p:nvPicPr>
          <p:cNvPr id="414" name="Google Shape;414;p49"/>
          <p:cNvPicPr preferRelativeResize="0"/>
          <p:nvPr/>
        </p:nvPicPr>
        <p:blipFill rotWithShape="1">
          <a:blip r:embed="rId4">
            <a:alphaModFix/>
          </a:blip>
          <a:srcRect/>
          <a:stretch/>
        </p:blipFill>
        <p:spPr>
          <a:xfrm>
            <a:off x="6539221" y="1310386"/>
            <a:ext cx="3945849" cy="2654204"/>
          </a:xfrm>
          <a:prstGeom prst="rect">
            <a:avLst/>
          </a:prstGeom>
          <a:noFill/>
          <a:ln>
            <a:noFill/>
          </a:ln>
        </p:spPr>
      </p:pic>
      <p:sp>
        <p:nvSpPr>
          <p:cNvPr id="415" name="Google Shape;415;p49"/>
          <p:cNvSpPr txBox="1"/>
          <p:nvPr/>
        </p:nvSpPr>
        <p:spPr>
          <a:xfrm>
            <a:off x="1528703" y="1050775"/>
            <a:ext cx="2506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i="0" u="none" strike="noStrike" cap="none">
                <a:solidFill>
                  <a:schemeClr val="dk1"/>
                </a:solidFill>
                <a:latin typeface="Helvetica Neue"/>
                <a:ea typeface="Helvetica Neue"/>
                <a:cs typeface="Helvetica Neue"/>
                <a:sym typeface="Helvetica Neue"/>
              </a:rPr>
              <a:t>2 Level Single VSI</a:t>
            </a:r>
            <a:endParaRPr>
              <a:latin typeface="Helvetica Neue"/>
              <a:ea typeface="Helvetica Neue"/>
              <a:cs typeface="Helvetica Neue"/>
              <a:sym typeface="Helvetica Neue"/>
            </a:endParaRPr>
          </a:p>
        </p:txBody>
      </p:sp>
      <p:sp>
        <p:nvSpPr>
          <p:cNvPr id="416" name="Google Shape;416;p49"/>
          <p:cNvSpPr txBox="1"/>
          <p:nvPr/>
        </p:nvSpPr>
        <p:spPr>
          <a:xfrm>
            <a:off x="7802646" y="1050775"/>
            <a:ext cx="1419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Helvetica Neue"/>
                <a:ea typeface="Helvetica Neue"/>
                <a:cs typeface="Helvetica Neue"/>
                <a:sym typeface="Helvetica Neue"/>
              </a:rPr>
              <a:t>TNPC</a:t>
            </a:r>
            <a:endParaRPr>
              <a:latin typeface="Helvetica Neue"/>
              <a:ea typeface="Helvetica Neue"/>
              <a:cs typeface="Helvetica Neue"/>
              <a:sym typeface="Helvetica Neue"/>
            </a:endParaRPr>
          </a:p>
        </p:txBody>
      </p:sp>
      <p:pic>
        <p:nvPicPr>
          <p:cNvPr id="417" name="Google Shape;417;p49"/>
          <p:cNvPicPr preferRelativeResize="0"/>
          <p:nvPr/>
        </p:nvPicPr>
        <p:blipFill rotWithShape="1">
          <a:blip r:embed="rId5">
            <a:alphaModFix/>
          </a:blip>
          <a:srcRect/>
          <a:stretch/>
        </p:blipFill>
        <p:spPr>
          <a:xfrm>
            <a:off x="2967523" y="3756911"/>
            <a:ext cx="5622162" cy="3101090"/>
          </a:xfrm>
          <a:prstGeom prst="rect">
            <a:avLst/>
          </a:prstGeom>
          <a:noFill/>
          <a:ln>
            <a:noFill/>
          </a:ln>
        </p:spPr>
      </p:pic>
      <p:sp>
        <p:nvSpPr>
          <p:cNvPr id="418" name="Google Shape;418;p49"/>
          <p:cNvSpPr txBox="1"/>
          <p:nvPr/>
        </p:nvSpPr>
        <p:spPr>
          <a:xfrm>
            <a:off x="222875" y="496675"/>
            <a:ext cx="10351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400">
                <a:latin typeface="Helvetica Neue"/>
                <a:ea typeface="Helvetica Neue"/>
                <a:cs typeface="Helvetica Neue"/>
                <a:sym typeface="Helvetica Neue"/>
              </a:rPr>
              <a:t>Capacitor current ripple problem still persists in 3 Level Inverters</a:t>
            </a:r>
            <a:endParaRPr sz="2400">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0"/>
          <p:cNvSpPr txBox="1">
            <a:spLocks noGrp="1"/>
          </p:cNvSpPr>
          <p:nvPr>
            <p:ph type="sldNum" idx="12"/>
          </p:nvPr>
        </p:nvSpPr>
        <p:spPr>
          <a:xfrm>
            <a:off x="9296400" y="635634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29</a:t>
            </a:fld>
            <a:r>
              <a:rPr lang="en-IN"/>
              <a:t> </a:t>
            </a:r>
            <a:endParaRPr/>
          </a:p>
        </p:txBody>
      </p:sp>
      <p:graphicFrame>
        <p:nvGraphicFramePr>
          <p:cNvPr id="424" name="Google Shape;424;p50"/>
          <p:cNvGraphicFramePr/>
          <p:nvPr>
            <p:extLst>
              <p:ext uri="{D42A27DB-BD31-4B8C-83A1-F6EECF244321}">
                <p14:modId xmlns:p14="http://schemas.microsoft.com/office/powerpoint/2010/main" val="3091481690"/>
              </p:ext>
            </p:extLst>
          </p:nvPr>
        </p:nvGraphicFramePr>
        <p:xfrm>
          <a:off x="192570" y="906632"/>
          <a:ext cx="11641375" cy="5621625"/>
        </p:xfrm>
        <a:graphic>
          <a:graphicData uri="http://schemas.openxmlformats.org/drawingml/2006/table">
            <a:tbl>
              <a:tblPr firstRow="1" bandRow="1">
                <a:noFill/>
                <a:tableStyleId>{B0DC0980-0B22-4D39-AEC6-AC195B0E8FBE}</a:tableStyleId>
              </a:tblPr>
              <a:tblGrid>
                <a:gridCol w="1808200">
                  <a:extLst>
                    <a:ext uri="{9D8B030D-6E8A-4147-A177-3AD203B41FA5}">
                      <a16:colId xmlns:a16="http://schemas.microsoft.com/office/drawing/2014/main" val="20000"/>
                    </a:ext>
                  </a:extLst>
                </a:gridCol>
                <a:gridCol w="1265825">
                  <a:extLst>
                    <a:ext uri="{9D8B030D-6E8A-4147-A177-3AD203B41FA5}">
                      <a16:colId xmlns:a16="http://schemas.microsoft.com/office/drawing/2014/main" val="20001"/>
                    </a:ext>
                  </a:extLst>
                </a:gridCol>
                <a:gridCol w="2064150">
                  <a:extLst>
                    <a:ext uri="{9D8B030D-6E8A-4147-A177-3AD203B41FA5}">
                      <a16:colId xmlns:a16="http://schemas.microsoft.com/office/drawing/2014/main" val="20002"/>
                    </a:ext>
                  </a:extLst>
                </a:gridCol>
                <a:gridCol w="2630125">
                  <a:extLst>
                    <a:ext uri="{9D8B030D-6E8A-4147-A177-3AD203B41FA5}">
                      <a16:colId xmlns:a16="http://schemas.microsoft.com/office/drawing/2014/main" val="20003"/>
                    </a:ext>
                  </a:extLst>
                </a:gridCol>
                <a:gridCol w="1176350">
                  <a:extLst>
                    <a:ext uri="{9D8B030D-6E8A-4147-A177-3AD203B41FA5}">
                      <a16:colId xmlns:a16="http://schemas.microsoft.com/office/drawing/2014/main" val="20004"/>
                    </a:ext>
                  </a:extLst>
                </a:gridCol>
                <a:gridCol w="1254025">
                  <a:extLst>
                    <a:ext uri="{9D8B030D-6E8A-4147-A177-3AD203B41FA5}">
                      <a16:colId xmlns:a16="http://schemas.microsoft.com/office/drawing/2014/main" val="20005"/>
                    </a:ext>
                  </a:extLst>
                </a:gridCol>
                <a:gridCol w="1442700">
                  <a:extLst>
                    <a:ext uri="{9D8B030D-6E8A-4147-A177-3AD203B41FA5}">
                      <a16:colId xmlns:a16="http://schemas.microsoft.com/office/drawing/2014/main" val="20006"/>
                    </a:ext>
                  </a:extLst>
                </a:gridCol>
              </a:tblGrid>
              <a:tr h="1223000">
                <a:tc>
                  <a:txBody>
                    <a:bodyPr/>
                    <a:lstStyle/>
                    <a:p>
                      <a:pPr marL="0" marR="0" lvl="0" indent="0" algn="ctr" rtl="0">
                        <a:spcBef>
                          <a:spcPts val="0"/>
                        </a:spcBef>
                        <a:spcAft>
                          <a:spcPts val="0"/>
                        </a:spcAft>
                        <a:buNone/>
                      </a:pPr>
                      <a:r>
                        <a:rPr lang="en-IN" sz="1800"/>
                        <a:t>Inverter Topology</a:t>
                      </a:r>
                      <a:endParaRPr/>
                    </a:p>
                    <a:p>
                      <a:pPr marL="0" marR="0" lvl="0" indent="0" algn="ctr" rtl="0">
                        <a:spcBef>
                          <a:spcPts val="0"/>
                        </a:spcBef>
                        <a:spcAft>
                          <a:spcPts val="0"/>
                        </a:spcAft>
                        <a:buNone/>
                      </a:pPr>
                      <a:r>
                        <a:rPr lang="en-IN" sz="1800"/>
                        <a:t>92kW</a:t>
                      </a:r>
                      <a:endParaRPr sz="1800"/>
                    </a:p>
                    <a:p>
                      <a:pPr marL="0" marR="0" lvl="0" indent="0" algn="ctr" rtl="0">
                        <a:spcBef>
                          <a:spcPts val="0"/>
                        </a:spcBef>
                        <a:spcAft>
                          <a:spcPts val="0"/>
                        </a:spcAft>
                        <a:buNone/>
                      </a:pPr>
                      <a:r>
                        <a:rPr lang="en-IN" sz="1800"/>
                        <a:t>V</a:t>
                      </a:r>
                      <a:r>
                        <a:rPr lang="en-IN" sz="1800" baseline="-25000"/>
                        <a:t>dc</a:t>
                      </a:r>
                      <a:r>
                        <a:rPr lang="en-IN" sz="1800"/>
                        <a:t> =  800 V</a:t>
                      </a:r>
                      <a:endParaRPr/>
                    </a:p>
                  </a:txBody>
                  <a:tcPr marL="91450" marR="91450" marT="45725" marB="45725"/>
                </a:tc>
                <a:tc>
                  <a:txBody>
                    <a:bodyPr/>
                    <a:lstStyle/>
                    <a:p>
                      <a:pPr marL="0" marR="0" lvl="0" indent="0" algn="ctr" rtl="0">
                        <a:spcBef>
                          <a:spcPts val="0"/>
                        </a:spcBef>
                        <a:spcAft>
                          <a:spcPts val="0"/>
                        </a:spcAft>
                        <a:buNone/>
                      </a:pPr>
                      <a:r>
                        <a:rPr lang="en-IN" sz="1800"/>
                        <a:t>2 Level Single</a:t>
                      </a:r>
                      <a:endParaRPr/>
                    </a:p>
                    <a:p>
                      <a:pPr marL="0" marR="0" lvl="0" indent="0" algn="ctr" rtl="0">
                        <a:spcBef>
                          <a:spcPts val="0"/>
                        </a:spcBef>
                        <a:spcAft>
                          <a:spcPts val="0"/>
                        </a:spcAft>
                        <a:buNone/>
                      </a:pPr>
                      <a:r>
                        <a:rPr lang="en-IN" sz="1800"/>
                        <a:t>(Module) </a:t>
                      </a:r>
                      <a:endParaRPr/>
                    </a:p>
                  </a:txBody>
                  <a:tcPr marL="91450" marR="91450" marT="45725" marB="45725"/>
                </a:tc>
                <a:tc>
                  <a:txBody>
                    <a:bodyPr/>
                    <a:lstStyle/>
                    <a:p>
                      <a:pPr marL="0" marR="0" lvl="0" indent="0" algn="ctr" rtl="0">
                        <a:spcBef>
                          <a:spcPts val="0"/>
                        </a:spcBef>
                        <a:spcAft>
                          <a:spcPts val="0"/>
                        </a:spcAft>
                        <a:buNone/>
                      </a:pPr>
                      <a:r>
                        <a:rPr lang="en-IN" sz="1800" dirty="0"/>
                        <a:t>2 Level dual </a:t>
                      </a:r>
                      <a:endParaRPr dirty="0"/>
                    </a:p>
                    <a:p>
                      <a:pPr marL="0" marR="0" lvl="0" indent="0" algn="ctr" rtl="0">
                        <a:spcBef>
                          <a:spcPts val="0"/>
                        </a:spcBef>
                        <a:spcAft>
                          <a:spcPts val="0"/>
                        </a:spcAft>
                        <a:buNone/>
                      </a:pPr>
                      <a:r>
                        <a:rPr lang="en-IN" sz="1800" b="0" i="0" dirty="0">
                          <a:latin typeface="Helvetica Neue"/>
                          <a:ea typeface="Helvetica Neue"/>
                          <a:cs typeface="Helvetica Neue"/>
                          <a:sym typeface="Helvetica Neue"/>
                        </a:rPr>
                        <a:t>Φ</a:t>
                      </a:r>
                      <a:r>
                        <a:rPr lang="en-IN" sz="1800" dirty="0"/>
                        <a:t> = 60; </a:t>
                      </a:r>
                      <a:r>
                        <a:rPr lang="en-IN" sz="1800" b="0" i="0" dirty="0">
                          <a:solidFill>
                            <a:schemeClr val="lt1"/>
                          </a:solidFill>
                          <a:latin typeface="Calibri"/>
                          <a:ea typeface="Calibri"/>
                          <a:cs typeface="Calibri"/>
                          <a:sym typeface="Calibri"/>
                        </a:rPr>
                        <a:t>θ</a:t>
                      </a:r>
                      <a:r>
                        <a:rPr lang="en-IN" sz="1800" dirty="0"/>
                        <a:t> = 60</a:t>
                      </a:r>
                      <a:endParaRPr dirty="0"/>
                    </a:p>
                    <a:p>
                      <a:pPr marL="0" marR="0" lvl="0" indent="0" algn="ctr" rtl="0">
                        <a:spcBef>
                          <a:spcPts val="0"/>
                        </a:spcBef>
                        <a:spcAft>
                          <a:spcPts val="0"/>
                        </a:spcAft>
                        <a:buNone/>
                      </a:pPr>
                      <a:endParaRPr sz="1800" dirty="0"/>
                    </a:p>
                    <a:p>
                      <a:pPr marL="0" marR="0" lvl="0" indent="0" algn="ctr" rtl="0">
                        <a:spcBef>
                          <a:spcPts val="0"/>
                        </a:spcBef>
                        <a:spcAft>
                          <a:spcPts val="0"/>
                        </a:spcAft>
                        <a:buNone/>
                      </a:pPr>
                      <a:r>
                        <a:rPr lang="en-IN" sz="1800" dirty="0"/>
                        <a:t>(Module)</a:t>
                      </a:r>
                      <a:endParaRPr dirty="0"/>
                    </a:p>
                  </a:txBody>
                  <a:tcPr marL="91450" marR="91450" marT="45725" marB="45725"/>
                </a:tc>
                <a:tc>
                  <a:txBody>
                    <a:bodyPr/>
                    <a:lstStyle/>
                    <a:p>
                      <a:pPr marL="0" marR="0" lvl="0" indent="0" algn="ctr" rtl="0">
                        <a:spcBef>
                          <a:spcPts val="0"/>
                        </a:spcBef>
                        <a:spcAft>
                          <a:spcPts val="0"/>
                        </a:spcAft>
                        <a:buNone/>
                      </a:pPr>
                      <a:r>
                        <a:rPr lang="en-IN" sz="1800"/>
                        <a:t>2 Level Dual coupled inductor inverter  </a:t>
                      </a:r>
                      <a:endParaRPr/>
                    </a:p>
                    <a:p>
                      <a:pPr marL="0" marR="0" lvl="0" indent="0" algn="ctr" rtl="0">
                        <a:spcBef>
                          <a:spcPts val="0"/>
                        </a:spcBef>
                        <a:spcAft>
                          <a:spcPts val="0"/>
                        </a:spcAft>
                        <a:buNone/>
                      </a:pPr>
                      <a:r>
                        <a:rPr lang="en-IN" sz="1800" b="0" i="0">
                          <a:latin typeface="Helvetica Neue"/>
                          <a:ea typeface="Helvetica Neue"/>
                          <a:cs typeface="Helvetica Neue"/>
                          <a:sym typeface="Helvetica Neue"/>
                        </a:rPr>
                        <a:t>θ</a:t>
                      </a:r>
                      <a:r>
                        <a:rPr lang="en-IN" sz="1800"/>
                        <a:t> = 180</a:t>
                      </a:r>
                      <a:r>
                        <a:rPr lang="en-IN" sz="1800" b="0" i="0">
                          <a:solidFill>
                            <a:schemeClr val="lt1"/>
                          </a:solidFill>
                          <a:latin typeface="Calibri"/>
                          <a:ea typeface="Calibri"/>
                          <a:cs typeface="Calibri"/>
                          <a:sym typeface="Calibri"/>
                        </a:rPr>
                        <a:t>°</a:t>
                      </a:r>
                      <a:r>
                        <a:rPr lang="en-IN" sz="1800"/>
                        <a:t>, 80</a:t>
                      </a:r>
                      <a:r>
                        <a:rPr lang="en-IN" sz="1800" b="0" i="0">
                          <a:solidFill>
                            <a:schemeClr val="lt1"/>
                          </a:solidFill>
                          <a:latin typeface="Calibri"/>
                          <a:ea typeface="Calibri"/>
                          <a:cs typeface="Calibri"/>
                          <a:sym typeface="Calibri"/>
                        </a:rPr>
                        <a:t>°</a:t>
                      </a:r>
                      <a:endParaRPr/>
                    </a:p>
                    <a:p>
                      <a:pPr marL="0" marR="0" lvl="0" indent="0" algn="ctr" rtl="0">
                        <a:spcBef>
                          <a:spcPts val="0"/>
                        </a:spcBef>
                        <a:spcAft>
                          <a:spcPts val="0"/>
                        </a:spcAft>
                        <a:buNone/>
                      </a:pPr>
                      <a:r>
                        <a:rPr lang="en-IN" sz="1800" b="0" i="0">
                          <a:solidFill>
                            <a:schemeClr val="lt1"/>
                          </a:solidFill>
                          <a:latin typeface="Calibri"/>
                          <a:ea typeface="Calibri"/>
                          <a:cs typeface="Calibri"/>
                          <a:sym typeface="Calibri"/>
                        </a:rPr>
                        <a:t>(</a:t>
                      </a:r>
                      <a:r>
                        <a:rPr lang="en-IN" sz="1800" b="1">
                          <a:solidFill>
                            <a:schemeClr val="lt1"/>
                          </a:solidFill>
                          <a:latin typeface="Calibri"/>
                          <a:ea typeface="Calibri"/>
                          <a:cs typeface="Calibri"/>
                          <a:sym typeface="Calibri"/>
                        </a:rPr>
                        <a:t>Module</a:t>
                      </a:r>
                      <a:r>
                        <a:rPr lang="en-IN" sz="1800" b="0" i="0">
                          <a:solidFill>
                            <a:schemeClr val="lt1"/>
                          </a:solidFill>
                          <a:latin typeface="Calibri"/>
                          <a:ea typeface="Calibri"/>
                          <a:cs typeface="Calibri"/>
                          <a:sym typeface="Calibri"/>
                        </a:rPr>
                        <a:t>)</a:t>
                      </a:r>
                      <a:endParaRPr sz="1800"/>
                    </a:p>
                  </a:txBody>
                  <a:tcPr marL="91450" marR="91450" marT="45725" marB="45725"/>
                </a:tc>
                <a:tc>
                  <a:txBody>
                    <a:bodyPr/>
                    <a:lstStyle/>
                    <a:p>
                      <a:pPr marL="0" marR="0" lvl="0" indent="0" algn="ctr" rtl="0">
                        <a:spcBef>
                          <a:spcPts val="0"/>
                        </a:spcBef>
                        <a:spcAft>
                          <a:spcPts val="0"/>
                        </a:spcAft>
                        <a:buNone/>
                      </a:pPr>
                      <a:r>
                        <a:rPr lang="en-IN" sz="1800"/>
                        <a:t>T-NPC</a:t>
                      </a:r>
                      <a:endParaRPr/>
                    </a:p>
                    <a:p>
                      <a:pPr marL="0" marR="0" lvl="0" indent="0" algn="ctr" rtl="0">
                        <a:spcBef>
                          <a:spcPts val="0"/>
                        </a:spcBef>
                        <a:spcAft>
                          <a:spcPts val="0"/>
                        </a:spcAft>
                        <a:buNone/>
                      </a:pPr>
                      <a:r>
                        <a:rPr lang="en-IN" sz="1800"/>
                        <a:t>(Switches)</a:t>
                      </a:r>
                      <a:endParaRPr/>
                    </a:p>
                  </a:txBody>
                  <a:tcPr marL="91450" marR="91450" marT="45725" marB="45725"/>
                </a:tc>
                <a:tc>
                  <a:txBody>
                    <a:bodyPr/>
                    <a:lstStyle/>
                    <a:p>
                      <a:pPr marL="0" marR="0" lvl="0" indent="0" algn="ctr" rtl="0">
                        <a:spcBef>
                          <a:spcPts val="0"/>
                        </a:spcBef>
                        <a:spcAft>
                          <a:spcPts val="0"/>
                        </a:spcAft>
                        <a:buNone/>
                      </a:pPr>
                      <a:r>
                        <a:rPr lang="en-IN" sz="1800"/>
                        <a:t>HANPC</a:t>
                      </a:r>
                      <a:endParaRPr/>
                    </a:p>
                    <a:p>
                      <a:pPr marL="0" marR="0" lvl="0" indent="0" algn="ctr" rtl="0">
                        <a:spcBef>
                          <a:spcPts val="0"/>
                        </a:spcBef>
                        <a:spcAft>
                          <a:spcPts val="0"/>
                        </a:spcAft>
                        <a:buNone/>
                      </a:pPr>
                      <a:r>
                        <a:rPr lang="en-IN" sz="1800"/>
                        <a:t>(Module)</a:t>
                      </a:r>
                      <a:endParaRPr/>
                    </a:p>
                  </a:txBody>
                  <a:tcPr marL="91450" marR="91450" marT="45725" marB="45725"/>
                </a:tc>
                <a:tc>
                  <a:txBody>
                    <a:bodyPr/>
                    <a:lstStyle/>
                    <a:p>
                      <a:pPr marL="0" marR="0" lvl="0" indent="0" algn="ctr" rtl="0">
                        <a:spcBef>
                          <a:spcPts val="0"/>
                        </a:spcBef>
                        <a:spcAft>
                          <a:spcPts val="0"/>
                        </a:spcAft>
                        <a:buNone/>
                      </a:pPr>
                      <a:r>
                        <a:rPr lang="en-IN" sz="1800"/>
                        <a:t>T-NPC Segmented</a:t>
                      </a:r>
                      <a:endParaRPr/>
                    </a:p>
                    <a:p>
                      <a:pPr marL="0" marR="0" lvl="0" indent="0" algn="ctr" rtl="0">
                        <a:spcBef>
                          <a:spcPts val="0"/>
                        </a:spcBef>
                        <a:spcAft>
                          <a:spcPts val="0"/>
                        </a:spcAft>
                        <a:buNone/>
                      </a:pPr>
                      <a:r>
                        <a:rPr lang="en-IN" sz="1800"/>
                        <a:t>(Discrete Switch)</a:t>
                      </a:r>
                      <a:endParaRPr/>
                    </a:p>
                  </a:txBody>
                  <a:tcPr marL="91450" marR="91450" marT="45725" marB="45725"/>
                </a:tc>
                <a:extLst>
                  <a:ext uri="{0D108BD9-81ED-4DB2-BD59-A6C34878D82A}">
                    <a16:rowId xmlns:a16="http://schemas.microsoft.com/office/drawing/2014/main" val="10000"/>
                  </a:ext>
                </a:extLst>
              </a:tr>
              <a:tr h="940775">
                <a:tc>
                  <a:txBody>
                    <a:bodyPr/>
                    <a:lstStyle/>
                    <a:p>
                      <a:pPr marL="0" marR="0" lvl="0" indent="0" algn="l" rtl="0">
                        <a:spcBef>
                          <a:spcPts val="0"/>
                        </a:spcBef>
                        <a:spcAft>
                          <a:spcPts val="0"/>
                        </a:spcAft>
                        <a:buNone/>
                      </a:pPr>
                      <a:r>
                        <a:rPr lang="en-IN" sz="1800"/>
                        <a:t>DC link capacitor current</a:t>
                      </a:r>
                      <a:endParaRPr/>
                    </a:p>
                  </a:txBody>
                  <a:tcPr marL="91450" marR="91450" marT="45725" marB="45725"/>
                </a:tc>
                <a:tc>
                  <a:txBody>
                    <a:bodyPr/>
                    <a:lstStyle/>
                    <a:p>
                      <a:pPr marL="0" marR="0" lvl="0" indent="0" algn="l" rtl="0">
                        <a:spcBef>
                          <a:spcPts val="0"/>
                        </a:spcBef>
                        <a:spcAft>
                          <a:spcPts val="0"/>
                        </a:spcAft>
                        <a:buNone/>
                      </a:pPr>
                      <a:r>
                        <a:rPr lang="en-IN" sz="1800"/>
                        <a:t>42 A</a:t>
                      </a:r>
                      <a:endParaRPr/>
                    </a:p>
                  </a:txBody>
                  <a:tcPr marL="91450" marR="91450" marT="45725" marB="45725"/>
                </a:tc>
                <a:tc>
                  <a:txBody>
                    <a:bodyPr/>
                    <a:lstStyle/>
                    <a:p>
                      <a:pPr marL="0" marR="0" lvl="0" indent="0" algn="l" rtl="0">
                        <a:spcBef>
                          <a:spcPts val="0"/>
                        </a:spcBef>
                        <a:spcAft>
                          <a:spcPts val="0"/>
                        </a:spcAft>
                        <a:buNone/>
                      </a:pPr>
                      <a:r>
                        <a:rPr lang="en-IN" sz="1800" dirty="0"/>
                        <a:t>24 A</a:t>
                      </a:r>
                      <a:endParaRPr dirty="0"/>
                    </a:p>
                  </a:txBody>
                  <a:tcPr marL="91450" marR="91450" marT="45725" marB="45725"/>
                </a:tc>
                <a:tc>
                  <a:txBody>
                    <a:bodyPr/>
                    <a:lstStyle/>
                    <a:p>
                      <a:pPr marL="0" marR="0" lvl="0" indent="0" algn="l" rtl="0">
                        <a:spcBef>
                          <a:spcPts val="0"/>
                        </a:spcBef>
                        <a:spcAft>
                          <a:spcPts val="0"/>
                        </a:spcAft>
                        <a:buNone/>
                      </a:pPr>
                      <a:r>
                        <a:rPr lang="en-IN" sz="1800"/>
                        <a:t>45.9 A, 27.8 A</a:t>
                      </a:r>
                      <a:endParaRPr/>
                    </a:p>
                  </a:txBody>
                  <a:tcPr marL="91450" marR="91450" marT="45725" marB="45725"/>
                </a:tc>
                <a:tc>
                  <a:txBody>
                    <a:bodyPr/>
                    <a:lstStyle/>
                    <a:p>
                      <a:pPr marL="0" marR="0" lvl="0" indent="0" algn="l" rtl="0">
                        <a:spcBef>
                          <a:spcPts val="0"/>
                        </a:spcBef>
                        <a:spcAft>
                          <a:spcPts val="0"/>
                        </a:spcAft>
                        <a:buNone/>
                      </a:pPr>
                      <a:r>
                        <a:rPr lang="en-IN" sz="1800"/>
                        <a:t>40 A</a:t>
                      </a:r>
                      <a:endParaRPr/>
                    </a:p>
                  </a:txBody>
                  <a:tcPr marL="91450" marR="91450" marT="45725" marB="45725"/>
                </a:tc>
                <a:tc>
                  <a:txBody>
                    <a:bodyPr/>
                    <a:lstStyle/>
                    <a:p>
                      <a:pPr marL="0" marR="0" lvl="0" indent="0" algn="l" rtl="0">
                        <a:spcBef>
                          <a:spcPts val="0"/>
                        </a:spcBef>
                        <a:spcAft>
                          <a:spcPts val="0"/>
                        </a:spcAft>
                        <a:buNone/>
                      </a:pPr>
                      <a:r>
                        <a:rPr lang="en-IN" sz="1800"/>
                        <a:t>40 A</a:t>
                      </a:r>
                      <a:endParaRPr/>
                    </a:p>
                  </a:txBody>
                  <a:tcPr marL="91450" marR="91450" marT="45725" marB="45725"/>
                </a:tc>
                <a:tc>
                  <a:txBody>
                    <a:bodyPr/>
                    <a:lstStyle/>
                    <a:p>
                      <a:pPr marL="0" marR="0" lvl="0" indent="0" algn="l" rtl="0">
                        <a:spcBef>
                          <a:spcPts val="0"/>
                        </a:spcBef>
                        <a:spcAft>
                          <a:spcPts val="0"/>
                        </a:spcAft>
                        <a:buNone/>
                      </a:pPr>
                      <a:r>
                        <a:rPr lang="en-IN" sz="1800"/>
                        <a:t>19.72 A</a:t>
                      </a:r>
                      <a:endParaRPr/>
                    </a:p>
                  </a:txBody>
                  <a:tcPr marL="91450" marR="91450" marT="45725" marB="45725"/>
                </a:tc>
                <a:extLst>
                  <a:ext uri="{0D108BD9-81ED-4DB2-BD59-A6C34878D82A}">
                    <a16:rowId xmlns:a16="http://schemas.microsoft.com/office/drawing/2014/main" val="10001"/>
                  </a:ext>
                </a:extLst>
              </a:tr>
              <a:tr h="376300">
                <a:tc>
                  <a:txBody>
                    <a:bodyPr/>
                    <a:lstStyle/>
                    <a:p>
                      <a:pPr marL="0" marR="0" lvl="0" indent="0" algn="l" rtl="0">
                        <a:spcBef>
                          <a:spcPts val="0"/>
                        </a:spcBef>
                        <a:spcAft>
                          <a:spcPts val="0"/>
                        </a:spcAft>
                        <a:buNone/>
                      </a:pPr>
                      <a:r>
                        <a:rPr lang="en-IN" sz="1800"/>
                        <a:t>Efficiency</a:t>
                      </a:r>
                      <a:endParaRPr/>
                    </a:p>
                  </a:txBody>
                  <a:tcPr marL="91450" marR="91450" marT="45725" marB="45725"/>
                </a:tc>
                <a:tc>
                  <a:txBody>
                    <a:bodyPr/>
                    <a:lstStyle/>
                    <a:p>
                      <a:pPr marL="0" marR="0" lvl="0" indent="0" algn="l" rtl="0">
                        <a:spcBef>
                          <a:spcPts val="0"/>
                        </a:spcBef>
                        <a:spcAft>
                          <a:spcPts val="0"/>
                        </a:spcAft>
                        <a:buNone/>
                      </a:pPr>
                      <a:r>
                        <a:rPr lang="en-IN" sz="1800"/>
                        <a:t>98.84 %</a:t>
                      </a:r>
                      <a:endParaRPr/>
                    </a:p>
                  </a:txBody>
                  <a:tcPr marL="91450" marR="91450" marT="45725" marB="45725"/>
                </a:tc>
                <a:tc>
                  <a:txBody>
                    <a:bodyPr/>
                    <a:lstStyle/>
                    <a:p>
                      <a:pPr marL="0" marR="0" lvl="0" indent="0" algn="l" rtl="0">
                        <a:spcBef>
                          <a:spcPts val="0"/>
                        </a:spcBef>
                        <a:spcAft>
                          <a:spcPts val="0"/>
                        </a:spcAft>
                        <a:buNone/>
                      </a:pPr>
                      <a:r>
                        <a:rPr lang="en-IN" sz="1800"/>
                        <a:t>99.4 %</a:t>
                      </a:r>
                      <a:endParaRPr/>
                    </a:p>
                  </a:txBody>
                  <a:tcPr marL="91450" marR="91450" marT="45725" marB="45725"/>
                </a:tc>
                <a:tc>
                  <a:txBody>
                    <a:bodyPr/>
                    <a:lstStyle/>
                    <a:p>
                      <a:pPr marL="0" marR="0" lvl="0" indent="0" algn="l" rtl="0">
                        <a:spcBef>
                          <a:spcPts val="0"/>
                        </a:spcBef>
                        <a:spcAft>
                          <a:spcPts val="0"/>
                        </a:spcAft>
                        <a:buNone/>
                      </a:pPr>
                      <a:r>
                        <a:rPr lang="en-IN" sz="1800"/>
                        <a:t>99.4 %</a:t>
                      </a:r>
                      <a:endParaRPr/>
                    </a:p>
                  </a:txBody>
                  <a:tcPr marL="91450" marR="91450" marT="45725" marB="45725"/>
                </a:tc>
                <a:tc>
                  <a:txBody>
                    <a:bodyPr/>
                    <a:lstStyle/>
                    <a:p>
                      <a:pPr marL="0" marR="0" lvl="0" indent="0" algn="l" rtl="0">
                        <a:spcBef>
                          <a:spcPts val="0"/>
                        </a:spcBef>
                        <a:spcAft>
                          <a:spcPts val="0"/>
                        </a:spcAft>
                        <a:buNone/>
                      </a:pPr>
                      <a:r>
                        <a:rPr lang="en-IN" sz="1800"/>
                        <a:t>98.34 %</a:t>
                      </a:r>
                      <a:endParaRPr/>
                    </a:p>
                  </a:txBody>
                  <a:tcPr marL="91450" marR="91450" marT="45725" marB="45725"/>
                </a:tc>
                <a:tc>
                  <a:txBody>
                    <a:bodyPr/>
                    <a:lstStyle/>
                    <a:p>
                      <a:pPr marL="0" marR="0" lvl="0" indent="0" algn="l" rtl="0">
                        <a:spcBef>
                          <a:spcPts val="0"/>
                        </a:spcBef>
                        <a:spcAft>
                          <a:spcPts val="0"/>
                        </a:spcAft>
                        <a:buNone/>
                      </a:pPr>
                      <a:r>
                        <a:rPr lang="en-IN" sz="1800"/>
                        <a:t>98.94 %</a:t>
                      </a:r>
                      <a:endParaRPr/>
                    </a:p>
                  </a:txBody>
                  <a:tcPr marL="91450" marR="91450" marT="45725" marB="45725"/>
                </a:tc>
                <a:tc>
                  <a:txBody>
                    <a:bodyPr/>
                    <a:lstStyle/>
                    <a:p>
                      <a:pPr marL="0" marR="0" lvl="0" indent="0" algn="l" rtl="0">
                        <a:spcBef>
                          <a:spcPts val="0"/>
                        </a:spcBef>
                        <a:spcAft>
                          <a:spcPts val="0"/>
                        </a:spcAft>
                        <a:buNone/>
                      </a:pPr>
                      <a:r>
                        <a:rPr lang="en-IN" sz="1800"/>
                        <a:t>99.42 %</a:t>
                      </a:r>
                      <a:endParaRPr/>
                    </a:p>
                  </a:txBody>
                  <a:tcPr marL="91450" marR="91450" marT="45725" marB="45725"/>
                </a:tc>
                <a:extLst>
                  <a:ext uri="{0D108BD9-81ED-4DB2-BD59-A6C34878D82A}">
                    <a16:rowId xmlns:a16="http://schemas.microsoft.com/office/drawing/2014/main" val="10002"/>
                  </a:ext>
                </a:extLst>
              </a:tr>
              <a:tr h="658550">
                <a:tc>
                  <a:txBody>
                    <a:bodyPr/>
                    <a:lstStyle/>
                    <a:p>
                      <a:pPr marL="0" marR="0" lvl="0" indent="0" algn="l" rtl="0">
                        <a:spcBef>
                          <a:spcPts val="0"/>
                        </a:spcBef>
                        <a:spcAft>
                          <a:spcPts val="0"/>
                        </a:spcAft>
                        <a:buNone/>
                      </a:pPr>
                      <a:r>
                        <a:rPr lang="en-IN" sz="1800"/>
                        <a:t>IGBTs(Low Freq)</a:t>
                      </a:r>
                      <a:endParaRPr/>
                    </a:p>
                  </a:txBody>
                  <a:tcPr marL="91450" marR="91450" marT="45725" marB="45725"/>
                </a:tc>
                <a:tc>
                  <a:txBody>
                    <a:bodyPr/>
                    <a:lstStyle/>
                    <a:p>
                      <a:pPr marL="0" marR="0" lvl="0" indent="0" algn="l" rtl="0">
                        <a:spcBef>
                          <a:spcPts val="0"/>
                        </a:spcBef>
                        <a:spcAft>
                          <a:spcPts val="0"/>
                        </a:spcAft>
                        <a:buNone/>
                      </a:pPr>
                      <a:r>
                        <a:rPr lang="en-IN" sz="1800"/>
                        <a:t>0</a:t>
                      </a:r>
                      <a:endParaRPr/>
                    </a:p>
                  </a:txBody>
                  <a:tcPr marL="91450" marR="91450" marT="45725" marB="45725"/>
                </a:tc>
                <a:tc>
                  <a:txBody>
                    <a:bodyPr/>
                    <a:lstStyle/>
                    <a:p>
                      <a:pPr marL="0" marR="0" lvl="0" indent="0" algn="l" rtl="0">
                        <a:spcBef>
                          <a:spcPts val="0"/>
                        </a:spcBef>
                        <a:spcAft>
                          <a:spcPts val="0"/>
                        </a:spcAft>
                        <a:buNone/>
                      </a:pPr>
                      <a:r>
                        <a:rPr lang="en-IN" sz="1800"/>
                        <a:t>0</a:t>
                      </a:r>
                      <a:endParaRPr/>
                    </a:p>
                  </a:txBody>
                  <a:tcPr marL="91450" marR="91450" marT="45725" marB="45725"/>
                </a:tc>
                <a:tc>
                  <a:txBody>
                    <a:bodyPr/>
                    <a:lstStyle/>
                    <a:p>
                      <a:pPr marL="0" marR="0" lvl="0" indent="0" algn="l" rtl="0">
                        <a:spcBef>
                          <a:spcPts val="0"/>
                        </a:spcBef>
                        <a:spcAft>
                          <a:spcPts val="0"/>
                        </a:spcAft>
                        <a:buNone/>
                      </a:pPr>
                      <a:r>
                        <a:rPr lang="en-IN" sz="1800"/>
                        <a:t>0</a:t>
                      </a:r>
                      <a:endParaRPr/>
                    </a:p>
                  </a:txBody>
                  <a:tcPr marL="91450" marR="91450" marT="45725" marB="45725"/>
                </a:tc>
                <a:tc>
                  <a:txBody>
                    <a:bodyPr/>
                    <a:lstStyle/>
                    <a:p>
                      <a:pPr marL="0" marR="0" lvl="0" indent="0" algn="l" rtl="0">
                        <a:spcBef>
                          <a:spcPts val="0"/>
                        </a:spcBef>
                        <a:spcAft>
                          <a:spcPts val="0"/>
                        </a:spcAft>
                        <a:buNone/>
                      </a:pPr>
                      <a:r>
                        <a:rPr lang="en-IN" sz="1800"/>
                        <a:t>0</a:t>
                      </a:r>
                      <a:endParaRPr/>
                    </a:p>
                  </a:txBody>
                  <a:tcPr marL="91450" marR="91450" marT="45725" marB="45725"/>
                </a:tc>
                <a:tc>
                  <a:txBody>
                    <a:bodyPr/>
                    <a:lstStyle/>
                    <a:p>
                      <a:pPr marL="0" marR="0" lvl="0" indent="0" algn="l" rtl="0">
                        <a:spcBef>
                          <a:spcPts val="0"/>
                        </a:spcBef>
                        <a:spcAft>
                          <a:spcPts val="0"/>
                        </a:spcAft>
                        <a:buNone/>
                      </a:pPr>
                      <a:r>
                        <a:rPr lang="en-IN" sz="1800"/>
                        <a:t>12</a:t>
                      </a:r>
                      <a:endParaRPr/>
                    </a:p>
                  </a:txBody>
                  <a:tcPr marL="91450" marR="91450" marT="45725" marB="45725"/>
                </a:tc>
                <a:tc>
                  <a:txBody>
                    <a:bodyPr/>
                    <a:lstStyle/>
                    <a:p>
                      <a:pPr marL="0" marR="0" lvl="0" indent="0" algn="l" rtl="0">
                        <a:spcBef>
                          <a:spcPts val="0"/>
                        </a:spcBef>
                        <a:spcAft>
                          <a:spcPts val="0"/>
                        </a:spcAft>
                        <a:buNone/>
                      </a:pPr>
                      <a:r>
                        <a:rPr lang="en-IN" sz="1800"/>
                        <a:t>0</a:t>
                      </a:r>
                      <a:endParaRPr/>
                    </a:p>
                  </a:txBody>
                  <a:tcPr marL="91450" marR="91450" marT="45725" marB="45725"/>
                </a:tc>
                <a:extLst>
                  <a:ext uri="{0D108BD9-81ED-4DB2-BD59-A6C34878D82A}">
                    <a16:rowId xmlns:a16="http://schemas.microsoft.com/office/drawing/2014/main" val="10003"/>
                  </a:ext>
                </a:extLst>
              </a:tr>
              <a:tr h="376300">
                <a:tc>
                  <a:txBody>
                    <a:bodyPr/>
                    <a:lstStyle/>
                    <a:p>
                      <a:pPr marL="0" marR="0" lvl="0" indent="0" algn="l" rtl="0">
                        <a:spcBef>
                          <a:spcPts val="0"/>
                        </a:spcBef>
                        <a:spcAft>
                          <a:spcPts val="0"/>
                        </a:spcAft>
                        <a:buNone/>
                      </a:pPr>
                      <a:r>
                        <a:rPr lang="en-IN" sz="1800"/>
                        <a:t>Total MOSFETs</a:t>
                      </a:r>
                      <a:endParaRPr/>
                    </a:p>
                  </a:txBody>
                  <a:tcPr marL="91450" marR="91450" marT="45725" marB="45725"/>
                </a:tc>
                <a:tc>
                  <a:txBody>
                    <a:bodyPr/>
                    <a:lstStyle/>
                    <a:p>
                      <a:pPr marL="0" marR="0" lvl="0" indent="0" algn="l" rtl="0">
                        <a:spcBef>
                          <a:spcPts val="0"/>
                        </a:spcBef>
                        <a:spcAft>
                          <a:spcPts val="0"/>
                        </a:spcAft>
                        <a:buNone/>
                      </a:pPr>
                      <a:r>
                        <a:rPr lang="en-IN" sz="1800"/>
                        <a:t>6</a:t>
                      </a:r>
                      <a:endParaRPr/>
                    </a:p>
                  </a:txBody>
                  <a:tcPr marL="91450" marR="91450" marT="45725" marB="45725"/>
                </a:tc>
                <a:tc>
                  <a:txBody>
                    <a:bodyPr/>
                    <a:lstStyle/>
                    <a:p>
                      <a:pPr marL="0" marR="0" lvl="0" indent="0" algn="l" rtl="0">
                        <a:spcBef>
                          <a:spcPts val="0"/>
                        </a:spcBef>
                        <a:spcAft>
                          <a:spcPts val="0"/>
                        </a:spcAft>
                        <a:buNone/>
                      </a:pPr>
                      <a:r>
                        <a:rPr lang="en-IN" sz="1800"/>
                        <a:t>12</a:t>
                      </a:r>
                      <a:endParaRPr/>
                    </a:p>
                  </a:txBody>
                  <a:tcPr marL="91450" marR="91450" marT="45725" marB="45725"/>
                </a:tc>
                <a:tc>
                  <a:txBody>
                    <a:bodyPr/>
                    <a:lstStyle/>
                    <a:p>
                      <a:pPr marL="0" marR="0" lvl="0" indent="0" algn="l" rtl="0">
                        <a:spcBef>
                          <a:spcPts val="0"/>
                        </a:spcBef>
                        <a:spcAft>
                          <a:spcPts val="0"/>
                        </a:spcAft>
                        <a:buNone/>
                      </a:pPr>
                      <a:r>
                        <a:rPr lang="en-IN" sz="1800"/>
                        <a:t>12</a:t>
                      </a:r>
                      <a:endParaRPr/>
                    </a:p>
                  </a:txBody>
                  <a:tcPr marL="91450" marR="91450" marT="45725" marB="45725"/>
                </a:tc>
                <a:tc>
                  <a:txBody>
                    <a:bodyPr/>
                    <a:lstStyle/>
                    <a:p>
                      <a:pPr marL="0" marR="0" lvl="0" indent="0" algn="l" rtl="0">
                        <a:spcBef>
                          <a:spcPts val="0"/>
                        </a:spcBef>
                        <a:spcAft>
                          <a:spcPts val="0"/>
                        </a:spcAft>
                        <a:buNone/>
                      </a:pPr>
                      <a:r>
                        <a:rPr lang="en-IN" sz="1800"/>
                        <a:t>12</a:t>
                      </a:r>
                      <a:endParaRPr/>
                    </a:p>
                  </a:txBody>
                  <a:tcPr marL="91450" marR="91450" marT="45725" marB="45725"/>
                </a:tc>
                <a:tc>
                  <a:txBody>
                    <a:bodyPr/>
                    <a:lstStyle/>
                    <a:p>
                      <a:pPr marL="0" marR="0" lvl="0" indent="0" algn="l" rtl="0">
                        <a:spcBef>
                          <a:spcPts val="0"/>
                        </a:spcBef>
                        <a:spcAft>
                          <a:spcPts val="0"/>
                        </a:spcAft>
                        <a:buNone/>
                      </a:pPr>
                      <a:r>
                        <a:rPr lang="en-IN" sz="1800"/>
                        <a:t>6</a:t>
                      </a:r>
                      <a:endParaRPr/>
                    </a:p>
                  </a:txBody>
                  <a:tcPr marL="91450" marR="91450" marT="45725" marB="45725"/>
                </a:tc>
                <a:tc>
                  <a:txBody>
                    <a:bodyPr/>
                    <a:lstStyle/>
                    <a:p>
                      <a:pPr marL="0" marR="0" lvl="0" indent="0" algn="l" rtl="0">
                        <a:spcBef>
                          <a:spcPts val="0"/>
                        </a:spcBef>
                        <a:spcAft>
                          <a:spcPts val="0"/>
                        </a:spcAft>
                        <a:buNone/>
                      </a:pPr>
                      <a:r>
                        <a:rPr lang="en-IN" sz="1800"/>
                        <a:t>24</a:t>
                      </a:r>
                      <a:endParaRPr/>
                    </a:p>
                  </a:txBody>
                  <a:tcPr marL="91450" marR="91450" marT="45725" marB="45725"/>
                </a:tc>
                <a:extLst>
                  <a:ext uri="{0D108BD9-81ED-4DB2-BD59-A6C34878D82A}">
                    <a16:rowId xmlns:a16="http://schemas.microsoft.com/office/drawing/2014/main" val="10004"/>
                  </a:ext>
                </a:extLst>
              </a:tr>
              <a:tr h="376300">
                <a:tc>
                  <a:txBody>
                    <a:bodyPr/>
                    <a:lstStyle/>
                    <a:p>
                      <a:pPr marL="0" marR="0" lvl="0" indent="0" algn="l" rtl="0">
                        <a:spcBef>
                          <a:spcPts val="0"/>
                        </a:spcBef>
                        <a:spcAft>
                          <a:spcPts val="0"/>
                        </a:spcAft>
                        <a:buNone/>
                      </a:pPr>
                      <a:r>
                        <a:rPr lang="en-IN" sz="1800"/>
                        <a:t>Diodes</a:t>
                      </a:r>
                      <a:endParaRPr/>
                    </a:p>
                  </a:txBody>
                  <a:tcPr marL="91450" marR="91450" marT="45725" marB="45725"/>
                </a:tc>
                <a:tc>
                  <a:txBody>
                    <a:bodyPr/>
                    <a:lstStyle/>
                    <a:p>
                      <a:pPr marL="0" marR="0" lvl="0" indent="0" algn="l" rtl="0">
                        <a:spcBef>
                          <a:spcPts val="0"/>
                        </a:spcBef>
                        <a:spcAft>
                          <a:spcPts val="0"/>
                        </a:spcAft>
                        <a:buNone/>
                      </a:pPr>
                      <a:r>
                        <a:rPr lang="en-IN" sz="1800"/>
                        <a:t>0</a:t>
                      </a:r>
                      <a:endParaRPr/>
                    </a:p>
                  </a:txBody>
                  <a:tcPr marL="91450" marR="91450" marT="45725" marB="45725"/>
                </a:tc>
                <a:tc>
                  <a:txBody>
                    <a:bodyPr/>
                    <a:lstStyle/>
                    <a:p>
                      <a:pPr marL="0" marR="0" lvl="0" indent="0" algn="l" rtl="0">
                        <a:spcBef>
                          <a:spcPts val="0"/>
                        </a:spcBef>
                        <a:spcAft>
                          <a:spcPts val="0"/>
                        </a:spcAft>
                        <a:buNone/>
                      </a:pPr>
                      <a:r>
                        <a:rPr lang="en-IN" sz="1800"/>
                        <a:t>0</a:t>
                      </a:r>
                      <a:endParaRPr/>
                    </a:p>
                  </a:txBody>
                  <a:tcPr marL="91450" marR="91450" marT="45725" marB="45725"/>
                </a:tc>
                <a:tc>
                  <a:txBody>
                    <a:bodyPr/>
                    <a:lstStyle/>
                    <a:p>
                      <a:pPr marL="0" marR="0" lvl="0" indent="0" algn="l" rtl="0">
                        <a:spcBef>
                          <a:spcPts val="0"/>
                        </a:spcBef>
                        <a:spcAft>
                          <a:spcPts val="0"/>
                        </a:spcAft>
                        <a:buNone/>
                      </a:pPr>
                      <a:r>
                        <a:rPr lang="en-IN" sz="1800"/>
                        <a:t>0</a:t>
                      </a:r>
                      <a:endParaRPr/>
                    </a:p>
                  </a:txBody>
                  <a:tcPr marL="91450" marR="91450" marT="45725" marB="45725"/>
                </a:tc>
                <a:tc>
                  <a:txBody>
                    <a:bodyPr/>
                    <a:lstStyle/>
                    <a:p>
                      <a:pPr marL="0" marR="0" lvl="0" indent="0" algn="l" rtl="0">
                        <a:spcBef>
                          <a:spcPts val="0"/>
                        </a:spcBef>
                        <a:spcAft>
                          <a:spcPts val="0"/>
                        </a:spcAft>
                        <a:buNone/>
                      </a:pPr>
                      <a:r>
                        <a:rPr lang="en-IN" sz="1800"/>
                        <a:t>0</a:t>
                      </a:r>
                      <a:endParaRPr/>
                    </a:p>
                  </a:txBody>
                  <a:tcPr marL="91450" marR="91450" marT="45725" marB="45725"/>
                </a:tc>
                <a:tc>
                  <a:txBody>
                    <a:bodyPr/>
                    <a:lstStyle/>
                    <a:p>
                      <a:pPr marL="0" marR="0" lvl="0" indent="0" algn="l" rtl="0">
                        <a:spcBef>
                          <a:spcPts val="0"/>
                        </a:spcBef>
                        <a:spcAft>
                          <a:spcPts val="0"/>
                        </a:spcAft>
                        <a:buNone/>
                      </a:pPr>
                      <a:r>
                        <a:rPr lang="en-IN" sz="1800"/>
                        <a:t>12</a:t>
                      </a:r>
                      <a:endParaRPr/>
                    </a:p>
                  </a:txBody>
                  <a:tcPr marL="91450" marR="91450" marT="45725" marB="45725"/>
                </a:tc>
                <a:tc>
                  <a:txBody>
                    <a:bodyPr/>
                    <a:lstStyle/>
                    <a:p>
                      <a:pPr marL="0" marR="0" lvl="0" indent="0" algn="l" rtl="0">
                        <a:spcBef>
                          <a:spcPts val="0"/>
                        </a:spcBef>
                        <a:spcAft>
                          <a:spcPts val="0"/>
                        </a:spcAft>
                        <a:buNone/>
                      </a:pPr>
                      <a:r>
                        <a:rPr lang="en-IN" sz="1800"/>
                        <a:t>0</a:t>
                      </a:r>
                      <a:endParaRPr/>
                    </a:p>
                  </a:txBody>
                  <a:tcPr marL="91450" marR="91450" marT="45725" marB="45725"/>
                </a:tc>
                <a:extLst>
                  <a:ext uri="{0D108BD9-81ED-4DB2-BD59-A6C34878D82A}">
                    <a16:rowId xmlns:a16="http://schemas.microsoft.com/office/drawing/2014/main" val="10005"/>
                  </a:ext>
                </a:extLst>
              </a:tr>
              <a:tr h="635550">
                <a:tc>
                  <a:txBody>
                    <a:bodyPr/>
                    <a:lstStyle/>
                    <a:p>
                      <a:pPr marL="0" marR="0" lvl="0" indent="0" algn="l" rtl="0">
                        <a:spcBef>
                          <a:spcPts val="0"/>
                        </a:spcBef>
                        <a:spcAft>
                          <a:spcPts val="0"/>
                        </a:spcAft>
                        <a:buNone/>
                      </a:pPr>
                      <a:r>
                        <a:rPr lang="en-IN" sz="1800"/>
                        <a:t>Switch cost</a:t>
                      </a:r>
                      <a:endParaRPr/>
                    </a:p>
                  </a:txBody>
                  <a:tcPr marL="91450" marR="91450" marT="45725" marB="45725"/>
                </a:tc>
                <a:tc>
                  <a:txBody>
                    <a:bodyPr/>
                    <a:lstStyle/>
                    <a:p>
                      <a:pPr marL="0" marR="0" lvl="0" indent="0" algn="l" rtl="0">
                        <a:spcBef>
                          <a:spcPts val="0"/>
                        </a:spcBef>
                        <a:spcAft>
                          <a:spcPts val="0"/>
                        </a:spcAft>
                        <a:buNone/>
                      </a:pPr>
                      <a:r>
                        <a:rPr lang="en-IN" sz="1800"/>
                        <a:t>35,691 </a:t>
                      </a:r>
                      <a:endParaRPr/>
                    </a:p>
                  </a:txBody>
                  <a:tcPr marL="91450" marR="91450" marT="45725" marB="45725"/>
                </a:tc>
                <a:tc>
                  <a:txBody>
                    <a:bodyPr/>
                    <a:lstStyle/>
                    <a:p>
                      <a:pPr marL="0" marR="0" lvl="0" indent="0" algn="l" rtl="0">
                        <a:spcBef>
                          <a:spcPts val="0"/>
                        </a:spcBef>
                        <a:spcAft>
                          <a:spcPts val="0"/>
                        </a:spcAft>
                        <a:buNone/>
                      </a:pPr>
                      <a:r>
                        <a:rPr lang="en-IN" sz="1800"/>
                        <a:t>47,722</a:t>
                      </a:r>
                      <a:endParaRPr/>
                    </a:p>
                  </a:txBody>
                  <a:tcPr marL="91450" marR="91450" marT="45725" marB="45725"/>
                </a:tc>
                <a:tc>
                  <a:txBody>
                    <a:bodyPr/>
                    <a:lstStyle/>
                    <a:p>
                      <a:pPr marL="0" marR="0" lvl="0" indent="0" algn="l" rtl="0">
                        <a:spcBef>
                          <a:spcPts val="0"/>
                        </a:spcBef>
                        <a:spcAft>
                          <a:spcPts val="0"/>
                        </a:spcAft>
                        <a:buNone/>
                      </a:pPr>
                      <a:r>
                        <a:rPr lang="en-IN" sz="1800"/>
                        <a:t>47,722</a:t>
                      </a:r>
                      <a:endParaRPr/>
                    </a:p>
                  </a:txBody>
                  <a:tcPr marL="91450" marR="91450" marT="45725" marB="45725"/>
                </a:tc>
                <a:tc>
                  <a:txBody>
                    <a:bodyPr/>
                    <a:lstStyle/>
                    <a:p>
                      <a:pPr marL="0" marR="0" lvl="0" indent="0" algn="l" rtl="0">
                        <a:spcBef>
                          <a:spcPts val="0"/>
                        </a:spcBef>
                        <a:spcAft>
                          <a:spcPts val="0"/>
                        </a:spcAft>
                        <a:buNone/>
                      </a:pPr>
                      <a:r>
                        <a:rPr lang="en-IN" sz="1800"/>
                        <a:t>34,434</a:t>
                      </a:r>
                      <a:endParaRPr/>
                    </a:p>
                  </a:txBody>
                  <a:tcPr marL="91450" marR="91450" marT="45725" marB="45725"/>
                </a:tc>
                <a:tc>
                  <a:txBody>
                    <a:bodyPr/>
                    <a:lstStyle/>
                    <a:p>
                      <a:pPr marL="0" marR="0" lvl="0" indent="0" algn="l" rtl="0">
                        <a:spcBef>
                          <a:spcPts val="0"/>
                        </a:spcBef>
                        <a:spcAft>
                          <a:spcPts val="0"/>
                        </a:spcAft>
                        <a:buNone/>
                      </a:pPr>
                      <a:r>
                        <a:rPr lang="en-IN" sz="1800"/>
                        <a:t>47,427</a:t>
                      </a:r>
                      <a:endParaRPr/>
                    </a:p>
                  </a:txBody>
                  <a:tcPr marL="91450" marR="91450" marT="45725" marB="45725"/>
                </a:tc>
                <a:tc>
                  <a:txBody>
                    <a:bodyPr/>
                    <a:lstStyle/>
                    <a:p>
                      <a:pPr marL="0" marR="0" lvl="0" indent="0" algn="l" rtl="0">
                        <a:spcBef>
                          <a:spcPts val="0"/>
                        </a:spcBef>
                        <a:spcAft>
                          <a:spcPts val="0"/>
                        </a:spcAft>
                        <a:buNone/>
                      </a:pPr>
                      <a:r>
                        <a:rPr lang="en-IN" sz="1800"/>
                        <a:t>68,864</a:t>
                      </a:r>
                      <a:endParaRPr/>
                    </a:p>
                  </a:txBody>
                  <a:tcPr marL="91450" marR="91450" marT="45725" marB="45725"/>
                </a:tc>
                <a:extLst>
                  <a:ext uri="{0D108BD9-81ED-4DB2-BD59-A6C34878D82A}">
                    <a16:rowId xmlns:a16="http://schemas.microsoft.com/office/drawing/2014/main" val="10006"/>
                  </a:ext>
                </a:extLst>
              </a:tr>
              <a:tr h="376300">
                <a:tc>
                  <a:txBody>
                    <a:bodyPr/>
                    <a:lstStyle/>
                    <a:p>
                      <a:pPr marL="0" marR="0" lvl="0" indent="0" algn="l" rtl="0">
                        <a:spcBef>
                          <a:spcPts val="0"/>
                        </a:spcBef>
                        <a:spcAft>
                          <a:spcPts val="0"/>
                        </a:spcAft>
                        <a:buNone/>
                      </a:pPr>
                      <a:r>
                        <a:rPr lang="en-IN" sz="1800"/>
                        <a:t>Line THD</a:t>
                      </a:r>
                      <a:endParaRPr/>
                    </a:p>
                  </a:txBody>
                  <a:tcPr marL="91450" marR="91450" marT="45725" marB="45725"/>
                </a:tc>
                <a:tc>
                  <a:txBody>
                    <a:bodyPr/>
                    <a:lstStyle/>
                    <a:p>
                      <a:pPr marL="0" marR="0" lvl="0" indent="0" algn="l" rtl="0">
                        <a:spcBef>
                          <a:spcPts val="0"/>
                        </a:spcBef>
                        <a:spcAft>
                          <a:spcPts val="0"/>
                        </a:spcAft>
                        <a:buNone/>
                      </a:pPr>
                      <a:r>
                        <a:rPr lang="en-IN" sz="1800"/>
                        <a:t>55.36 %</a:t>
                      </a:r>
                      <a:endParaRPr/>
                    </a:p>
                  </a:txBody>
                  <a:tcPr marL="91450" marR="91450" marT="45725" marB="45725"/>
                </a:tc>
                <a:tc>
                  <a:txBody>
                    <a:bodyPr/>
                    <a:lstStyle/>
                    <a:p>
                      <a:pPr marL="0" marR="0" lvl="0" indent="0" algn="l" rtl="0">
                        <a:spcBef>
                          <a:spcPts val="0"/>
                        </a:spcBef>
                        <a:spcAft>
                          <a:spcPts val="0"/>
                        </a:spcAft>
                        <a:buNone/>
                      </a:pPr>
                      <a:r>
                        <a:rPr lang="en-IN" sz="1800"/>
                        <a:t>53.47 %</a:t>
                      </a:r>
                      <a:endParaRPr/>
                    </a:p>
                  </a:txBody>
                  <a:tcPr marL="91450" marR="91450" marT="45725" marB="45725"/>
                </a:tc>
                <a:tc>
                  <a:txBody>
                    <a:bodyPr/>
                    <a:lstStyle/>
                    <a:p>
                      <a:pPr marL="0" marR="0" lvl="0" indent="0" algn="l" rtl="0">
                        <a:spcBef>
                          <a:spcPts val="0"/>
                        </a:spcBef>
                        <a:spcAft>
                          <a:spcPts val="0"/>
                        </a:spcAft>
                        <a:buNone/>
                      </a:pPr>
                      <a:r>
                        <a:rPr lang="en-IN" sz="1800"/>
                        <a:t>37.75% ,37.67%</a:t>
                      </a:r>
                      <a:endParaRPr/>
                    </a:p>
                  </a:txBody>
                  <a:tcPr marL="91450" marR="91450" marT="45725" marB="45725"/>
                </a:tc>
                <a:tc>
                  <a:txBody>
                    <a:bodyPr/>
                    <a:lstStyle/>
                    <a:p>
                      <a:pPr marL="0" marR="0" lvl="0" indent="0" algn="l" rtl="0">
                        <a:spcBef>
                          <a:spcPts val="0"/>
                        </a:spcBef>
                        <a:spcAft>
                          <a:spcPts val="0"/>
                        </a:spcAft>
                        <a:buNone/>
                      </a:pPr>
                      <a:r>
                        <a:rPr lang="en-IN" sz="1800"/>
                        <a:t>33.18 %</a:t>
                      </a:r>
                      <a:endParaRPr/>
                    </a:p>
                  </a:txBody>
                  <a:tcPr marL="91450" marR="91450" marT="45725" marB="45725"/>
                </a:tc>
                <a:tc>
                  <a:txBody>
                    <a:bodyPr/>
                    <a:lstStyle/>
                    <a:p>
                      <a:pPr marL="0" marR="0" lvl="0" indent="0" algn="l" rtl="0">
                        <a:spcBef>
                          <a:spcPts val="0"/>
                        </a:spcBef>
                        <a:spcAft>
                          <a:spcPts val="0"/>
                        </a:spcAft>
                        <a:buNone/>
                      </a:pPr>
                      <a:r>
                        <a:rPr lang="en-IN" sz="1800"/>
                        <a:t>26.86 %</a:t>
                      </a:r>
                      <a:endParaRPr/>
                    </a:p>
                  </a:txBody>
                  <a:tcPr marL="91450" marR="91450" marT="45725" marB="45725"/>
                </a:tc>
                <a:tc>
                  <a:txBody>
                    <a:bodyPr/>
                    <a:lstStyle/>
                    <a:p>
                      <a:pPr marL="0" marR="0" lvl="0" indent="0" algn="l" rtl="0">
                        <a:spcBef>
                          <a:spcPts val="0"/>
                        </a:spcBef>
                        <a:spcAft>
                          <a:spcPts val="0"/>
                        </a:spcAft>
                        <a:buNone/>
                      </a:pPr>
                      <a:r>
                        <a:rPr lang="en-IN" sz="1800"/>
                        <a:t>33.43 %</a:t>
                      </a:r>
                      <a:endParaRPr/>
                    </a:p>
                  </a:txBody>
                  <a:tcPr marL="91450" marR="91450" marT="45725" marB="45725"/>
                </a:tc>
                <a:extLst>
                  <a:ext uri="{0D108BD9-81ED-4DB2-BD59-A6C34878D82A}">
                    <a16:rowId xmlns:a16="http://schemas.microsoft.com/office/drawing/2014/main" val="10007"/>
                  </a:ext>
                </a:extLst>
              </a:tr>
              <a:tr h="658550">
                <a:tc>
                  <a:txBody>
                    <a:bodyPr/>
                    <a:lstStyle/>
                    <a:p>
                      <a:pPr marL="0" marR="0" lvl="0" indent="0" algn="l" rtl="0">
                        <a:spcBef>
                          <a:spcPts val="0"/>
                        </a:spcBef>
                        <a:spcAft>
                          <a:spcPts val="0"/>
                        </a:spcAft>
                        <a:buNone/>
                      </a:pPr>
                      <a:r>
                        <a:rPr lang="en-IN" sz="1800"/>
                        <a:t>CM voltage peak</a:t>
                      </a:r>
                      <a:endParaRPr/>
                    </a:p>
                  </a:txBody>
                  <a:tcPr marL="91450" marR="91450" marT="45725" marB="45725"/>
                </a:tc>
                <a:tc>
                  <a:txBody>
                    <a:bodyPr/>
                    <a:lstStyle/>
                    <a:p>
                      <a:pPr marL="0" marR="0" lvl="0" indent="0" algn="l" rtl="0">
                        <a:spcBef>
                          <a:spcPts val="0"/>
                        </a:spcBef>
                        <a:spcAft>
                          <a:spcPts val="0"/>
                        </a:spcAft>
                        <a:buNone/>
                      </a:pPr>
                      <a:r>
                        <a:rPr lang="en-IN" sz="1800"/>
                        <a:t>0.5 Vdc</a:t>
                      </a:r>
                      <a:endParaRPr/>
                    </a:p>
                  </a:txBody>
                  <a:tcPr marL="91450" marR="91450" marT="45725" marB="45725"/>
                </a:tc>
                <a:tc>
                  <a:txBody>
                    <a:bodyPr/>
                    <a:lstStyle/>
                    <a:p>
                      <a:pPr marL="0" marR="0" lvl="0" indent="0" algn="l" rtl="0">
                        <a:spcBef>
                          <a:spcPts val="0"/>
                        </a:spcBef>
                        <a:spcAft>
                          <a:spcPts val="0"/>
                        </a:spcAft>
                        <a:buNone/>
                      </a:pPr>
                      <a:r>
                        <a:rPr lang="en-IN" sz="1800"/>
                        <a:t>0.33 Vdc</a:t>
                      </a:r>
                      <a:endParaRPr/>
                    </a:p>
                  </a:txBody>
                  <a:tcPr marL="91450" marR="91450" marT="45725" marB="45725"/>
                </a:tc>
                <a:tc>
                  <a:txBody>
                    <a:bodyPr/>
                    <a:lstStyle/>
                    <a:p>
                      <a:pPr marL="0" marR="0" lvl="0" indent="0" algn="l" rtl="0">
                        <a:spcBef>
                          <a:spcPts val="0"/>
                        </a:spcBef>
                        <a:spcAft>
                          <a:spcPts val="0"/>
                        </a:spcAft>
                        <a:buNone/>
                      </a:pPr>
                      <a:r>
                        <a:rPr lang="en-IN" sz="1800"/>
                        <a:t>0.16 Vdc ,0.33 Vdc </a:t>
                      </a:r>
                      <a:endParaRPr/>
                    </a:p>
                  </a:txBody>
                  <a:tcPr marL="91450" marR="91450" marT="45725" marB="45725"/>
                </a:tc>
                <a:tc>
                  <a:txBody>
                    <a:bodyPr/>
                    <a:lstStyle/>
                    <a:p>
                      <a:pPr marL="0" marR="0" lvl="0" indent="0" algn="l" rtl="0">
                        <a:spcBef>
                          <a:spcPts val="0"/>
                        </a:spcBef>
                        <a:spcAft>
                          <a:spcPts val="0"/>
                        </a:spcAft>
                        <a:buNone/>
                      </a:pPr>
                      <a:r>
                        <a:rPr lang="en-IN" sz="1800"/>
                        <a:t>0.1775 Vdc</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a:t>0.5 Vdc</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IN" sz="1800" dirty="0"/>
                        <a:t>0.1775 Vdc</a:t>
                      </a:r>
                      <a:endParaRPr dirty="0"/>
                    </a:p>
                  </a:txBody>
                  <a:tcPr marL="91450" marR="91450" marT="45725" marB="45725"/>
                </a:tc>
                <a:extLst>
                  <a:ext uri="{0D108BD9-81ED-4DB2-BD59-A6C34878D82A}">
                    <a16:rowId xmlns:a16="http://schemas.microsoft.com/office/drawing/2014/main" val="10008"/>
                  </a:ext>
                </a:extLst>
              </a:tr>
            </a:tbl>
          </a:graphicData>
        </a:graphic>
      </p:graphicFrame>
      <p:sp>
        <p:nvSpPr>
          <p:cNvPr id="425" name="Google Shape;425;p50"/>
          <p:cNvSpPr txBox="1"/>
          <p:nvPr/>
        </p:nvSpPr>
        <p:spPr>
          <a:xfrm>
            <a:off x="105486" y="488424"/>
            <a:ext cx="11503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Helvetica Neue"/>
                <a:ea typeface="Helvetica Neue"/>
                <a:cs typeface="Helvetica Neue"/>
                <a:sym typeface="Helvetica Neue"/>
              </a:rPr>
              <a:t>Comparison of Inverter Candidates operating with SVM at Base speed Ma = 1.15</a:t>
            </a:r>
            <a:endParaRPr>
              <a:latin typeface="Helvetica Neue"/>
              <a:ea typeface="Helvetica Neue"/>
              <a:cs typeface="Helvetica Neue"/>
              <a:sym typeface="Helvetica Neue"/>
            </a:endParaRPr>
          </a:p>
        </p:txBody>
      </p:sp>
      <p:sp>
        <p:nvSpPr>
          <p:cNvPr id="426" name="Google Shape;426;p50"/>
          <p:cNvSpPr txBox="1"/>
          <p:nvPr/>
        </p:nvSpPr>
        <p:spPr>
          <a:xfrm>
            <a:off x="5503817" y="5408023"/>
            <a:ext cx="10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 name="Google Shape;427;p50"/>
          <p:cNvSpPr txBox="1"/>
          <p:nvPr/>
        </p:nvSpPr>
        <p:spPr>
          <a:xfrm>
            <a:off x="105486" y="6499300"/>
            <a:ext cx="6150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0" i="0">
                <a:solidFill>
                  <a:schemeClr val="dk1"/>
                </a:solidFill>
                <a:latin typeface="Helvetica Neue"/>
                <a:ea typeface="Helvetica Neue"/>
                <a:cs typeface="Helvetica Neue"/>
                <a:sym typeface="Helvetica Neue"/>
              </a:rPr>
              <a:t>Φ is fundamental phase shift angle, θ is interleaving angle </a:t>
            </a:r>
            <a:endParaRPr sz="1800">
              <a:solidFill>
                <a:schemeClr val="dk1"/>
              </a:solidFill>
              <a:latin typeface="Helvetica Neue"/>
              <a:ea typeface="Helvetica Neue"/>
              <a:cs typeface="Helvetica Neue"/>
              <a:sym typeface="Helvetica Neue"/>
            </a:endParaRPr>
          </a:p>
        </p:txBody>
      </p:sp>
      <p:sp>
        <p:nvSpPr>
          <p:cNvPr id="428" name="Google Shape;428;p50"/>
          <p:cNvSpPr/>
          <p:nvPr/>
        </p:nvSpPr>
        <p:spPr>
          <a:xfrm>
            <a:off x="8010175" y="2204200"/>
            <a:ext cx="501900" cy="286800"/>
          </a:xfrm>
          <a:prstGeom prst="rect">
            <a:avLst/>
          </a:prstGeom>
          <a:no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reflection stA="0" endPos="1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
        <p:nvSpPr>
          <p:cNvPr id="429" name="Google Shape;429;p50"/>
          <p:cNvSpPr/>
          <p:nvPr/>
        </p:nvSpPr>
        <p:spPr>
          <a:xfrm>
            <a:off x="9219175" y="2204200"/>
            <a:ext cx="501900" cy="286800"/>
          </a:xfrm>
          <a:prstGeom prst="rect">
            <a:avLst/>
          </a:prstGeom>
          <a:no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reflection stA="0" endPos="1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
        <p:nvSpPr>
          <p:cNvPr id="430" name="Google Shape;430;p50"/>
          <p:cNvSpPr/>
          <p:nvPr/>
        </p:nvSpPr>
        <p:spPr>
          <a:xfrm>
            <a:off x="2019414" y="2204200"/>
            <a:ext cx="657902" cy="286800"/>
          </a:xfrm>
          <a:prstGeom prst="rect">
            <a:avLst/>
          </a:prstGeom>
          <a:no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reflection stA="0" endPos="1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p:nvPr/>
        </p:nvSpPr>
        <p:spPr>
          <a:xfrm>
            <a:off x="62800" y="543476"/>
            <a:ext cx="5899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400">
                <a:latin typeface="Helvetica Neue"/>
                <a:ea typeface="Helvetica Neue"/>
                <a:cs typeface="Helvetica Neue"/>
                <a:sym typeface="Helvetica Neue"/>
              </a:rPr>
              <a:t>Outline</a:t>
            </a:r>
            <a:endParaRPr sz="2400">
              <a:latin typeface="Helvetica Neue"/>
              <a:ea typeface="Helvetica Neue"/>
              <a:cs typeface="Helvetica Neue"/>
              <a:sym typeface="Helvetica Neue"/>
            </a:endParaRPr>
          </a:p>
        </p:txBody>
      </p:sp>
      <p:sp>
        <p:nvSpPr>
          <p:cNvPr id="183" name="Google Shape;183;p28"/>
          <p:cNvSpPr txBox="1"/>
          <p:nvPr/>
        </p:nvSpPr>
        <p:spPr>
          <a:xfrm>
            <a:off x="176250" y="997350"/>
            <a:ext cx="11839500" cy="5691126"/>
          </a:xfrm>
          <a:prstGeom prst="rect">
            <a:avLst/>
          </a:prstGeom>
          <a:noFill/>
          <a:ln>
            <a:noFill/>
          </a:ln>
        </p:spPr>
        <p:txBody>
          <a:bodyPr spcFirstLastPara="1" wrap="square" lIns="91425" tIns="91425" rIns="91425" bIns="91425" anchor="t" anchorCtr="0">
            <a:noAutofit/>
          </a:bodyPr>
          <a:lstStyle/>
          <a:p>
            <a:pPr marL="457200" lvl="0" indent="-344805" algn="l" rtl="0">
              <a:lnSpc>
                <a:spcPct val="130000"/>
              </a:lnSpc>
              <a:spcBef>
                <a:spcPts val="0"/>
              </a:spcBef>
              <a:spcAft>
                <a:spcPts val="0"/>
              </a:spcAft>
              <a:buSzPts val="1830"/>
              <a:buFont typeface="Helvetica Neue"/>
              <a:buAutoNum type="arabicPeriod"/>
            </a:pPr>
            <a:r>
              <a:rPr lang="en-IN" sz="1829" dirty="0">
                <a:latin typeface="Helvetica Neue"/>
                <a:ea typeface="Helvetica Neue"/>
                <a:cs typeface="Helvetica Neue"/>
                <a:sym typeface="Helvetica Neue"/>
              </a:rPr>
              <a:t>Motivation for compact traction inverter </a:t>
            </a:r>
            <a:endParaRPr sz="1829" dirty="0">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What makes Inverter of an EV powertrain bulky ?</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Influence of 800 V architecture on DC link Capacitor size and inverter efficiency</a:t>
            </a:r>
            <a:endParaRPr sz="1829" dirty="0">
              <a:solidFill>
                <a:schemeClr val="bg2">
                  <a:lumMod val="20000"/>
                  <a:lumOff val="80000"/>
                </a:schemeClr>
              </a:solidFill>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How to do capacitor sizing in 2 Level Inverter ?</a:t>
            </a:r>
            <a:r>
              <a:rPr lang="en-IN" sz="1829" dirty="0">
                <a:solidFill>
                  <a:schemeClr val="bg2">
                    <a:lumMod val="20000"/>
                    <a:lumOff val="80000"/>
                  </a:schemeClr>
                </a:solidFill>
                <a:latin typeface="Calibri"/>
                <a:ea typeface="Calibri"/>
                <a:cs typeface="Calibri"/>
                <a:sym typeface="Calibri"/>
              </a:rPr>
              <a:t> </a:t>
            </a:r>
            <a:endParaRPr sz="1829" dirty="0">
              <a:solidFill>
                <a:schemeClr val="bg2">
                  <a:lumMod val="20000"/>
                  <a:lumOff val="80000"/>
                </a:schemeClr>
              </a:solidFill>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Algorithm for capacitor selection</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Identification of optimal switching frequency zone</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Why more capacitor current reduction is desired ? </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Utilization of </a:t>
            </a:r>
            <a:r>
              <a:rPr lang="en-IN" sz="1829" dirty="0" err="1">
                <a:solidFill>
                  <a:schemeClr val="bg2">
                    <a:lumMod val="20000"/>
                    <a:lumOff val="80000"/>
                  </a:schemeClr>
                </a:solidFill>
                <a:latin typeface="Helvetica Neue"/>
                <a:ea typeface="Helvetica Neue"/>
                <a:cs typeface="Helvetica Neue"/>
                <a:sym typeface="Helvetica Neue"/>
              </a:rPr>
              <a:t>SiC</a:t>
            </a:r>
            <a:r>
              <a:rPr lang="en-IN" sz="1829" dirty="0">
                <a:solidFill>
                  <a:schemeClr val="bg2">
                    <a:lumMod val="20000"/>
                    <a:lumOff val="80000"/>
                  </a:schemeClr>
                </a:solidFill>
                <a:latin typeface="Helvetica Neue"/>
                <a:ea typeface="Helvetica Neue"/>
                <a:cs typeface="Helvetica Neue"/>
                <a:sym typeface="Helvetica Neue"/>
              </a:rPr>
              <a:t> for reduction in losses and size of heat sink  </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High dv/dt problems due to 800 V bus and </a:t>
            </a:r>
            <a:r>
              <a:rPr lang="en-IN" sz="1829" dirty="0" err="1">
                <a:solidFill>
                  <a:schemeClr val="bg2">
                    <a:lumMod val="20000"/>
                    <a:lumOff val="80000"/>
                  </a:schemeClr>
                </a:solidFill>
                <a:latin typeface="Helvetica Neue"/>
                <a:ea typeface="Helvetica Neue"/>
                <a:cs typeface="Helvetica Neue"/>
                <a:sym typeface="Helvetica Neue"/>
              </a:rPr>
              <a:t>SiC</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How common mode voltage is detrimental to motor health</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Topological overview of Traction Inverters for passenger BEVs </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Comparison of Inverter Candidates operating with SVM at Base speed Ma = 1.15</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Carrier Interleaved and fundamental phase shift modulated Multi-phased  2 Level Inverters</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Clr>
                <a:schemeClr val="dk1"/>
              </a:buClr>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Results of interleaving and fundamental phase shift on capacitor rms current</a:t>
            </a:r>
            <a:endParaRPr sz="1829" dirty="0">
              <a:solidFill>
                <a:schemeClr val="bg2">
                  <a:lumMod val="20000"/>
                  <a:lumOff val="80000"/>
                </a:schemeClr>
              </a:solidFill>
              <a:latin typeface="Helvetica Neue"/>
              <a:ea typeface="Helvetica Neue"/>
              <a:cs typeface="Helvetica Neue"/>
              <a:sym typeface="Helvetica Neue"/>
            </a:endParaRPr>
          </a:p>
          <a:p>
            <a:pPr marL="457200" lvl="0" indent="-344805" algn="l" rtl="0">
              <a:lnSpc>
                <a:spcPct val="130000"/>
              </a:lnSpc>
              <a:spcBef>
                <a:spcPts val="0"/>
              </a:spcBef>
              <a:spcAft>
                <a:spcPts val="0"/>
              </a:spcAft>
              <a:buClr>
                <a:schemeClr val="dk1"/>
              </a:buClr>
              <a:buSzPts val="1830"/>
              <a:buFont typeface="Helvetica Neue"/>
              <a:buAutoNum type="arabicPeriod"/>
            </a:pPr>
            <a:r>
              <a:rPr lang="en-IN" sz="1829" dirty="0">
                <a:solidFill>
                  <a:schemeClr val="bg2">
                    <a:lumMod val="20000"/>
                    <a:lumOff val="80000"/>
                  </a:schemeClr>
                </a:solidFill>
                <a:latin typeface="Helvetica Neue"/>
                <a:ea typeface="Helvetica Neue"/>
                <a:cs typeface="Helvetica Neue"/>
                <a:sym typeface="Helvetica Neue"/>
              </a:rPr>
              <a:t>Trade-off between minimum capacitor current and min common mode operating angles</a:t>
            </a:r>
            <a:endParaRPr sz="1829" dirty="0">
              <a:solidFill>
                <a:schemeClr val="bg2">
                  <a:lumMod val="20000"/>
                  <a:lumOff val="80000"/>
                </a:schemeClr>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06711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1"/>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30</a:t>
            </a:fld>
            <a:r>
              <a:rPr lang="en-IN"/>
              <a:t> </a:t>
            </a:r>
            <a:endParaRPr/>
          </a:p>
        </p:txBody>
      </p:sp>
      <p:pic>
        <p:nvPicPr>
          <p:cNvPr id="436" name="Google Shape;436;p51"/>
          <p:cNvPicPr preferRelativeResize="0"/>
          <p:nvPr/>
        </p:nvPicPr>
        <p:blipFill rotWithShape="1">
          <a:blip r:embed="rId3">
            <a:alphaModFix/>
          </a:blip>
          <a:srcRect/>
          <a:stretch/>
        </p:blipFill>
        <p:spPr>
          <a:xfrm>
            <a:off x="229019" y="1126414"/>
            <a:ext cx="4496991" cy="3633569"/>
          </a:xfrm>
          <a:prstGeom prst="rect">
            <a:avLst/>
          </a:prstGeom>
          <a:noFill/>
          <a:ln>
            <a:noFill/>
          </a:ln>
        </p:spPr>
      </p:pic>
      <p:sp>
        <p:nvSpPr>
          <p:cNvPr id="437" name="Google Shape;437;p51"/>
          <p:cNvSpPr txBox="1"/>
          <p:nvPr/>
        </p:nvSpPr>
        <p:spPr>
          <a:xfrm>
            <a:off x="-152400" y="514449"/>
            <a:ext cx="121920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400">
                <a:solidFill>
                  <a:schemeClr val="dk1"/>
                </a:solidFill>
                <a:latin typeface="Calibri"/>
                <a:ea typeface="Calibri"/>
                <a:cs typeface="Calibri"/>
                <a:sym typeface="Calibri"/>
              </a:rPr>
              <a:t>Carrier Interleaved and fundamental phase shift modulated Multi-phased  2 Level Inverters</a:t>
            </a:r>
            <a:endParaRPr/>
          </a:p>
        </p:txBody>
      </p:sp>
      <p:pic>
        <p:nvPicPr>
          <p:cNvPr id="438" name="Google Shape;438;p51"/>
          <p:cNvPicPr preferRelativeResize="0"/>
          <p:nvPr/>
        </p:nvPicPr>
        <p:blipFill rotWithShape="1">
          <a:blip r:embed="rId4">
            <a:alphaModFix/>
          </a:blip>
          <a:srcRect/>
          <a:stretch/>
        </p:blipFill>
        <p:spPr>
          <a:xfrm>
            <a:off x="5600200" y="1400853"/>
            <a:ext cx="2606952" cy="2715574"/>
          </a:xfrm>
          <a:prstGeom prst="rect">
            <a:avLst/>
          </a:prstGeom>
          <a:noFill/>
          <a:ln>
            <a:noFill/>
          </a:ln>
        </p:spPr>
      </p:pic>
      <p:pic>
        <p:nvPicPr>
          <p:cNvPr id="439" name="Google Shape;439;p51"/>
          <p:cNvPicPr preferRelativeResize="0"/>
          <p:nvPr/>
        </p:nvPicPr>
        <p:blipFill rotWithShape="1">
          <a:blip r:embed="rId5">
            <a:alphaModFix/>
          </a:blip>
          <a:srcRect/>
          <a:stretch/>
        </p:blipFill>
        <p:spPr>
          <a:xfrm>
            <a:off x="9296399" y="1420680"/>
            <a:ext cx="2254619" cy="2480082"/>
          </a:xfrm>
          <a:prstGeom prst="rect">
            <a:avLst/>
          </a:prstGeom>
          <a:noFill/>
          <a:ln>
            <a:noFill/>
          </a:ln>
        </p:spPr>
      </p:pic>
      <p:pic>
        <p:nvPicPr>
          <p:cNvPr id="440" name="Google Shape;440;p51"/>
          <p:cNvPicPr preferRelativeResize="0"/>
          <p:nvPr/>
        </p:nvPicPr>
        <p:blipFill rotWithShape="1">
          <a:blip r:embed="rId6">
            <a:alphaModFix/>
          </a:blip>
          <a:srcRect/>
          <a:stretch/>
        </p:blipFill>
        <p:spPr>
          <a:xfrm>
            <a:off x="6593252" y="4541114"/>
            <a:ext cx="3119870" cy="2132112"/>
          </a:xfrm>
          <a:prstGeom prst="rect">
            <a:avLst/>
          </a:prstGeom>
          <a:noFill/>
          <a:ln>
            <a:noFill/>
          </a:ln>
        </p:spPr>
      </p:pic>
      <p:sp>
        <p:nvSpPr>
          <p:cNvPr id="441" name="Google Shape;441;p51"/>
          <p:cNvSpPr txBox="1"/>
          <p:nvPr/>
        </p:nvSpPr>
        <p:spPr>
          <a:xfrm>
            <a:off x="552091" y="5607170"/>
            <a:ext cx="34866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 θ is interleaving angle</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Φ is Fundamental phase shift angle</a:t>
            </a:r>
            <a:endParaRPr/>
          </a:p>
        </p:txBody>
      </p:sp>
      <p:sp>
        <p:nvSpPr>
          <p:cNvPr id="442" name="Google Shape;442;p51"/>
          <p:cNvSpPr txBox="1"/>
          <p:nvPr/>
        </p:nvSpPr>
        <p:spPr>
          <a:xfrm>
            <a:off x="6985000" y="19971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443" name="Google Shape;443;p51"/>
          <p:cNvSpPr txBox="1"/>
          <p:nvPr/>
        </p:nvSpPr>
        <p:spPr>
          <a:xfrm>
            <a:off x="6985000" y="2080775"/>
            <a:ext cx="2970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latin typeface="Calibri"/>
                <a:ea typeface="Calibri"/>
                <a:cs typeface="Calibri"/>
                <a:sym typeface="Calibri"/>
              </a:rPr>
              <a:t>𝛟</a:t>
            </a: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2"/>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31</a:t>
            </a:fld>
            <a:r>
              <a:rPr lang="en-IN"/>
              <a:t> </a:t>
            </a:r>
            <a:endParaRPr/>
          </a:p>
        </p:txBody>
      </p:sp>
      <p:pic>
        <p:nvPicPr>
          <p:cNvPr id="450" name="Google Shape;450;p52"/>
          <p:cNvPicPr preferRelativeResize="0"/>
          <p:nvPr/>
        </p:nvPicPr>
        <p:blipFill rotWithShape="1">
          <a:blip r:embed="rId3">
            <a:alphaModFix/>
          </a:blip>
          <a:srcRect/>
          <a:stretch/>
        </p:blipFill>
        <p:spPr>
          <a:xfrm>
            <a:off x="306656" y="1111883"/>
            <a:ext cx="4360235" cy="3523070"/>
          </a:xfrm>
          <a:prstGeom prst="rect">
            <a:avLst/>
          </a:prstGeom>
          <a:noFill/>
          <a:ln>
            <a:noFill/>
          </a:ln>
        </p:spPr>
      </p:pic>
      <p:pic>
        <p:nvPicPr>
          <p:cNvPr id="451" name="Google Shape;451;p52"/>
          <p:cNvPicPr preferRelativeResize="0"/>
          <p:nvPr/>
        </p:nvPicPr>
        <p:blipFill rotWithShape="1">
          <a:blip r:embed="rId4">
            <a:alphaModFix/>
          </a:blip>
          <a:srcRect/>
          <a:stretch/>
        </p:blipFill>
        <p:spPr>
          <a:xfrm>
            <a:off x="5738880" y="1111883"/>
            <a:ext cx="5458206" cy="3292603"/>
          </a:xfrm>
          <a:prstGeom prst="rect">
            <a:avLst/>
          </a:prstGeom>
          <a:noFill/>
          <a:ln>
            <a:noFill/>
          </a:ln>
        </p:spPr>
      </p:pic>
      <p:sp>
        <p:nvSpPr>
          <p:cNvPr id="452" name="Google Shape;452;p52"/>
          <p:cNvSpPr txBox="1"/>
          <p:nvPr/>
        </p:nvSpPr>
        <p:spPr>
          <a:xfrm>
            <a:off x="18161" y="4619548"/>
            <a:ext cx="45968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2-Level Dual Inverter for Multi-phase Machines</a:t>
            </a:r>
            <a:endParaRPr/>
          </a:p>
        </p:txBody>
      </p:sp>
      <p:sp>
        <p:nvSpPr>
          <p:cNvPr id="453" name="Google Shape;453;p52"/>
          <p:cNvSpPr txBox="1"/>
          <p:nvPr/>
        </p:nvSpPr>
        <p:spPr>
          <a:xfrm>
            <a:off x="5738880" y="4619548"/>
            <a:ext cx="58818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2-Level Coupled Inductor Dual Inverter for 3-phase machines</a:t>
            </a:r>
            <a:endParaRPr/>
          </a:p>
        </p:txBody>
      </p:sp>
      <p:sp>
        <p:nvSpPr>
          <p:cNvPr id="454" name="Google Shape;454;p52"/>
          <p:cNvSpPr txBox="1"/>
          <p:nvPr/>
        </p:nvSpPr>
        <p:spPr>
          <a:xfrm>
            <a:off x="306656" y="569343"/>
            <a:ext cx="66721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Calibri"/>
                <a:ea typeface="Calibri"/>
                <a:cs typeface="Calibri"/>
                <a:sym typeface="Calibri"/>
              </a:rPr>
              <a:t>2 Level Dual Inverter Based Topologies</a:t>
            </a:r>
            <a:endParaRPr/>
          </a:p>
        </p:txBody>
      </p:sp>
      <p:sp>
        <p:nvSpPr>
          <p:cNvPr id="455" name="Google Shape;455;p52"/>
          <p:cNvSpPr txBox="1"/>
          <p:nvPr/>
        </p:nvSpPr>
        <p:spPr>
          <a:xfrm>
            <a:off x="508958" y="5115464"/>
            <a:ext cx="3942272" cy="147732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No circulating current problem</a:t>
            </a:r>
            <a:endParaRPr/>
          </a:p>
          <a:p>
            <a:pPr marL="342900" marR="0" lvl="0" indent="-342900" algn="l" rtl="0">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No extra magnetics is required</a:t>
            </a:r>
            <a:endParaRPr/>
          </a:p>
          <a:p>
            <a:pPr marL="342900" marR="0" lvl="0" indent="-342900" algn="l" rtl="0">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Carrier interleaving is possible</a:t>
            </a:r>
            <a:endParaRPr/>
          </a:p>
          <a:p>
            <a:pPr marL="342900" marR="0" lvl="0" indent="-342900" algn="l" rtl="0">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Fundamental current phase shift is possible</a:t>
            </a:r>
            <a:endParaRPr/>
          </a:p>
        </p:txBody>
      </p:sp>
      <p:sp>
        <p:nvSpPr>
          <p:cNvPr id="456" name="Google Shape;456;p52"/>
          <p:cNvSpPr txBox="1"/>
          <p:nvPr/>
        </p:nvSpPr>
        <p:spPr>
          <a:xfrm>
            <a:off x="6021237" y="4988880"/>
            <a:ext cx="5426015" cy="147732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Circulating current due to direct connection of phases A1-A2 etc</a:t>
            </a:r>
            <a:endParaRPr/>
          </a:p>
          <a:p>
            <a:pPr marL="342900" marR="0" lvl="0" indent="-342900" algn="l" rtl="0">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Required extra coupled inductor to reduce circulating current</a:t>
            </a:r>
            <a:endParaRPr/>
          </a:p>
          <a:p>
            <a:pPr marL="342900" marR="0" lvl="0" indent="-342900" algn="l" rtl="0">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Fundamental current phase shift is not possible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460"/>
        <p:cNvGrpSpPr/>
        <p:nvPr/>
      </p:nvGrpSpPr>
      <p:grpSpPr>
        <a:xfrm>
          <a:off x="0" y="0"/>
          <a:ext cx="0" cy="0"/>
          <a:chOff x="0" y="0"/>
          <a:chExt cx="0" cy="0"/>
        </a:xfrm>
      </p:grpSpPr>
      <p:pic>
        <p:nvPicPr>
          <p:cNvPr id="461" name="Google Shape;461;p53"/>
          <p:cNvPicPr preferRelativeResize="0"/>
          <p:nvPr/>
        </p:nvPicPr>
        <p:blipFill rotWithShape="1">
          <a:blip r:embed="rId3">
            <a:alphaModFix/>
          </a:blip>
          <a:srcRect/>
          <a:stretch/>
        </p:blipFill>
        <p:spPr>
          <a:xfrm>
            <a:off x="8638903" y="4007440"/>
            <a:ext cx="3056708" cy="2531471"/>
          </a:xfrm>
          <a:prstGeom prst="rect">
            <a:avLst/>
          </a:prstGeom>
          <a:noFill/>
          <a:ln>
            <a:noFill/>
          </a:ln>
        </p:spPr>
      </p:pic>
      <p:sp>
        <p:nvSpPr>
          <p:cNvPr id="462" name="Google Shape;462;p53"/>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32</a:t>
            </a:fld>
            <a:r>
              <a:rPr lang="en-IN"/>
              <a:t> </a:t>
            </a:r>
            <a:endParaRPr/>
          </a:p>
        </p:txBody>
      </p:sp>
      <p:sp>
        <p:nvSpPr>
          <p:cNvPr id="463" name="Google Shape;463;p53"/>
          <p:cNvSpPr txBox="1"/>
          <p:nvPr/>
        </p:nvSpPr>
        <p:spPr>
          <a:xfrm>
            <a:off x="235131" y="518104"/>
            <a:ext cx="5181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Calibri"/>
                <a:ea typeface="Calibri"/>
                <a:cs typeface="Calibri"/>
                <a:sym typeface="Calibri"/>
              </a:rPr>
              <a:t>Advantages of Dual 3 phase machines</a:t>
            </a:r>
            <a:endParaRPr/>
          </a:p>
        </p:txBody>
      </p:sp>
      <p:sp>
        <p:nvSpPr>
          <p:cNvPr id="464" name="Google Shape;464;p53"/>
          <p:cNvSpPr txBox="1"/>
          <p:nvPr/>
        </p:nvSpPr>
        <p:spPr>
          <a:xfrm>
            <a:off x="235131" y="1358537"/>
            <a:ext cx="9152709" cy="452431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Division of power helps to select devices of lower current rating.</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High reliability at system level due to abundant structure.</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Lower torque pulsations at high frequency.</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Reduced motor harmonic current.</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High power per ampere ratio for the same machine volume.</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Reduced harmonic current in the DC link capacitor in the case of VSI fed drives.</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If the isolated neutrals are connected to the mid point of the dc bus , 40 % torque density is reported. </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Advantages have been reported. Jitendra has written a paper on it and its in my whatsapp.</a:t>
            </a:r>
            <a:endParaRPr/>
          </a:p>
        </p:txBody>
      </p:sp>
      <p:pic>
        <p:nvPicPr>
          <p:cNvPr id="465" name="Google Shape;465;p53"/>
          <p:cNvPicPr preferRelativeResize="0"/>
          <p:nvPr/>
        </p:nvPicPr>
        <p:blipFill rotWithShape="1">
          <a:blip r:embed="rId4">
            <a:alphaModFix/>
          </a:blip>
          <a:srcRect/>
          <a:stretch/>
        </p:blipFill>
        <p:spPr>
          <a:xfrm>
            <a:off x="6898512" y="664034"/>
            <a:ext cx="4978656" cy="328311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4"/>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33</a:t>
            </a:fld>
            <a:r>
              <a:rPr lang="en-IN"/>
              <a:t> </a:t>
            </a:r>
            <a:endParaRPr/>
          </a:p>
        </p:txBody>
      </p:sp>
      <p:pic>
        <p:nvPicPr>
          <p:cNvPr id="471" name="Google Shape;471;p54"/>
          <p:cNvPicPr preferRelativeResize="0"/>
          <p:nvPr/>
        </p:nvPicPr>
        <p:blipFill rotWithShape="1">
          <a:blip r:embed="rId3">
            <a:alphaModFix/>
          </a:blip>
          <a:srcRect/>
          <a:stretch/>
        </p:blipFill>
        <p:spPr>
          <a:xfrm>
            <a:off x="535025" y="1057678"/>
            <a:ext cx="10878109" cy="5512083"/>
          </a:xfrm>
          <a:prstGeom prst="rect">
            <a:avLst/>
          </a:prstGeom>
          <a:noFill/>
          <a:ln>
            <a:noFill/>
          </a:ln>
        </p:spPr>
      </p:pic>
      <p:sp>
        <p:nvSpPr>
          <p:cNvPr id="472" name="Google Shape;472;p54"/>
          <p:cNvSpPr txBox="1"/>
          <p:nvPr/>
        </p:nvSpPr>
        <p:spPr>
          <a:xfrm>
            <a:off x="0" y="526350"/>
            <a:ext cx="11904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dirty="0">
                <a:solidFill>
                  <a:schemeClr val="dk1"/>
                </a:solidFill>
                <a:latin typeface="Helvetica Neue"/>
                <a:ea typeface="Helvetica Neue"/>
                <a:cs typeface="Helvetica Neue"/>
                <a:sym typeface="Helvetica Neue"/>
              </a:rPr>
              <a:t>Ma = 1.15, V</a:t>
            </a:r>
            <a:r>
              <a:rPr lang="en-IN" sz="2400" baseline="30000" dirty="0">
                <a:solidFill>
                  <a:schemeClr val="dk1"/>
                </a:solidFill>
                <a:latin typeface="Helvetica Neue"/>
                <a:ea typeface="Helvetica Neue"/>
                <a:cs typeface="Helvetica Neue"/>
                <a:sym typeface="Helvetica Neue"/>
              </a:rPr>
              <a:t>f</a:t>
            </a:r>
            <a:r>
              <a:rPr lang="en-IN" sz="2400" baseline="-25000" dirty="0">
                <a:solidFill>
                  <a:schemeClr val="dk1"/>
                </a:solidFill>
                <a:latin typeface="Helvetica Neue"/>
                <a:ea typeface="Helvetica Neue"/>
                <a:cs typeface="Helvetica Neue"/>
                <a:sym typeface="Helvetica Neue"/>
              </a:rPr>
              <a:t>L-L </a:t>
            </a:r>
            <a:r>
              <a:rPr lang="en-IN" sz="2400" dirty="0">
                <a:solidFill>
                  <a:schemeClr val="dk1"/>
                </a:solidFill>
                <a:latin typeface="Helvetica Neue"/>
                <a:ea typeface="Helvetica Neue"/>
                <a:cs typeface="Helvetica Neue"/>
                <a:sym typeface="Helvetica Neue"/>
              </a:rPr>
              <a:t> = 562 V , </a:t>
            </a:r>
            <a:r>
              <a:rPr lang="en-IN" sz="2400" dirty="0" err="1">
                <a:solidFill>
                  <a:schemeClr val="dk1"/>
                </a:solidFill>
                <a:latin typeface="Helvetica Neue"/>
                <a:ea typeface="Helvetica Neue"/>
                <a:cs typeface="Helvetica Neue"/>
                <a:sym typeface="Helvetica Neue"/>
              </a:rPr>
              <a:t>I</a:t>
            </a:r>
            <a:r>
              <a:rPr lang="en-IN" sz="2400" baseline="-25000" dirty="0" err="1">
                <a:solidFill>
                  <a:schemeClr val="dk1"/>
                </a:solidFill>
                <a:latin typeface="Helvetica Neue"/>
                <a:ea typeface="Helvetica Neue"/>
                <a:cs typeface="Helvetica Neue"/>
                <a:sym typeface="Helvetica Neue"/>
              </a:rPr>
              <a:t>Phase</a:t>
            </a:r>
            <a:r>
              <a:rPr lang="en-IN" sz="2400" dirty="0">
                <a:solidFill>
                  <a:schemeClr val="dk1"/>
                </a:solidFill>
                <a:latin typeface="Helvetica Neue"/>
                <a:ea typeface="Helvetica Neue"/>
                <a:cs typeface="Helvetica Neue"/>
                <a:sym typeface="Helvetica Neue"/>
              </a:rPr>
              <a:t> = 52 A (Base speed modulation index)</a:t>
            </a:r>
            <a:endParaRPr sz="2400" baseline="-25000" dirty="0">
              <a:solidFill>
                <a:schemeClr val="dk1"/>
              </a:solidFill>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5"/>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34</a:t>
            </a:fld>
            <a:r>
              <a:rPr lang="en-IN"/>
              <a:t> </a:t>
            </a:r>
            <a:endParaRPr/>
          </a:p>
        </p:txBody>
      </p:sp>
      <p:pic>
        <p:nvPicPr>
          <p:cNvPr id="479" name="Google Shape;479;p55"/>
          <p:cNvPicPr preferRelativeResize="0"/>
          <p:nvPr/>
        </p:nvPicPr>
        <p:blipFill rotWithShape="1">
          <a:blip r:embed="rId3">
            <a:alphaModFix/>
          </a:blip>
          <a:srcRect/>
          <a:stretch/>
        </p:blipFill>
        <p:spPr>
          <a:xfrm>
            <a:off x="7054042" y="1544096"/>
            <a:ext cx="4422283" cy="3769815"/>
          </a:xfrm>
          <a:prstGeom prst="rect">
            <a:avLst/>
          </a:prstGeom>
          <a:noFill/>
          <a:ln>
            <a:noFill/>
          </a:ln>
        </p:spPr>
      </p:pic>
      <p:sp>
        <p:nvSpPr>
          <p:cNvPr id="480" name="Google Shape;480;p55"/>
          <p:cNvSpPr txBox="1"/>
          <p:nvPr/>
        </p:nvSpPr>
        <p:spPr>
          <a:xfrm>
            <a:off x="102400" y="1014092"/>
            <a:ext cx="1062382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Helvetica Neue" panose="020B0604020202020204" charset="0"/>
                <a:ea typeface="Calibri"/>
                <a:cs typeface="Calibri"/>
                <a:sym typeface="Calibri"/>
              </a:rPr>
              <a:t>Interleaving angle at which maximum capacitor current reduction takes place, changes with Ma, pf</a:t>
            </a:r>
            <a:endParaRPr dirty="0">
              <a:latin typeface="Helvetica Neue" panose="020B0604020202020204" charset="0"/>
            </a:endParaRPr>
          </a:p>
        </p:txBody>
      </p:sp>
      <p:sp>
        <p:nvSpPr>
          <p:cNvPr id="481" name="Google Shape;481;p55"/>
          <p:cNvSpPr txBox="1"/>
          <p:nvPr/>
        </p:nvSpPr>
        <p:spPr>
          <a:xfrm>
            <a:off x="408227" y="3019795"/>
            <a:ext cx="5578800" cy="818400"/>
          </a:xfrm>
          <a:prstGeom prst="rect">
            <a:avLst/>
          </a:prstGeom>
          <a:blipFill rotWithShape="1">
            <a:blip r:embed="rId4">
              <a:alphaModFix/>
            </a:blip>
            <a:stretch>
              <a:fillRect b="-73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dirty="0">
                <a:latin typeface="Calibri"/>
                <a:ea typeface="Calibri"/>
                <a:cs typeface="Calibri"/>
                <a:sym typeface="Calibri"/>
              </a:rPr>
              <a:t> </a:t>
            </a:r>
            <a:endParaRPr dirty="0"/>
          </a:p>
        </p:txBody>
      </p:sp>
      <p:sp>
        <p:nvSpPr>
          <p:cNvPr id="482" name="Google Shape;482;p55"/>
          <p:cNvSpPr txBox="1"/>
          <p:nvPr/>
        </p:nvSpPr>
        <p:spPr>
          <a:xfrm>
            <a:off x="0" y="6408625"/>
            <a:ext cx="1113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dirty="0">
                <a:solidFill>
                  <a:schemeClr val="dk1"/>
                </a:solidFill>
              </a:rPr>
              <a:t> G. -J. Su and L. Tang, "A segmented traction drive system with a small dc bus capacitor,"</a:t>
            </a:r>
            <a:endParaRPr dirty="0"/>
          </a:p>
        </p:txBody>
      </p:sp>
      <p:sp>
        <p:nvSpPr>
          <p:cNvPr id="2" name="TextBox 1">
            <a:extLst>
              <a:ext uri="{FF2B5EF4-FFF2-40B4-BE49-F238E27FC236}">
                <a16:creationId xmlns:a16="http://schemas.microsoft.com/office/drawing/2014/main" id="{AF03453D-D5D3-2481-FA70-97738BD196A5}"/>
              </a:ext>
            </a:extLst>
          </p:cNvPr>
          <p:cNvSpPr txBox="1"/>
          <p:nvPr/>
        </p:nvSpPr>
        <p:spPr>
          <a:xfrm>
            <a:off x="578732" y="4194245"/>
            <a:ext cx="4683889" cy="738664"/>
          </a:xfrm>
          <a:prstGeom prst="rect">
            <a:avLst/>
          </a:prstGeom>
          <a:noFill/>
        </p:spPr>
        <p:txBody>
          <a:bodyPr wrap="square" rtlCol="0">
            <a:spAutoFit/>
          </a:bodyPr>
          <a:lstStyle/>
          <a:p>
            <a:r>
              <a:rPr lang="en-IN" sz="1800" dirty="0">
                <a:latin typeface="Helvetica Neue" panose="020B0604020202020204" charset="0"/>
                <a:ea typeface="Microsoft Himalaya" panose="01010100010101010101" pitchFamily="2" charset="0"/>
                <a:cs typeface="Microsoft Himalaya" panose="01010100010101010101" pitchFamily="2" charset="0"/>
              </a:rPr>
              <a:t>M and Ma are same</a:t>
            </a:r>
            <a:r>
              <a:rPr lang="en-IN" sz="2400" dirty="0">
                <a:solidFill>
                  <a:schemeClr val="dk1"/>
                </a:solidFill>
                <a:latin typeface="Helvetica Neue" panose="020B0604020202020204" charset="0"/>
                <a:ea typeface="Calibri"/>
                <a:cs typeface="Calibri"/>
              </a:rPr>
              <a:t>….</a:t>
            </a:r>
            <a:r>
              <a:rPr lang="en-IN" sz="1800" dirty="0">
                <a:latin typeface="Helvetica Neue" panose="020B0604020202020204" charset="0"/>
                <a:ea typeface="Microsoft Himalaya" panose="01010100010101010101" pitchFamily="2" charset="0"/>
                <a:cs typeface="Microsoft Himalaya" panose="01010100010101010101" pitchFamily="2" charset="0"/>
              </a:rPr>
              <a:t> Mistake is done while typing formula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56"/>
          <p:cNvPicPr preferRelativeResize="0"/>
          <p:nvPr/>
        </p:nvPicPr>
        <p:blipFill>
          <a:blip r:embed="rId3">
            <a:alphaModFix/>
          </a:blip>
          <a:stretch>
            <a:fillRect/>
          </a:stretch>
        </p:blipFill>
        <p:spPr>
          <a:xfrm>
            <a:off x="438900" y="836825"/>
            <a:ext cx="11314200" cy="5727826"/>
          </a:xfrm>
          <a:prstGeom prst="rect">
            <a:avLst/>
          </a:prstGeom>
          <a:noFill/>
          <a:ln>
            <a:noFill/>
          </a:ln>
        </p:spPr>
      </p:pic>
      <p:sp>
        <p:nvSpPr>
          <p:cNvPr id="489" name="Google Shape;489;p56"/>
          <p:cNvSpPr txBox="1"/>
          <p:nvPr/>
        </p:nvSpPr>
        <p:spPr>
          <a:xfrm>
            <a:off x="182750" y="567500"/>
            <a:ext cx="6772854"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400" dirty="0">
                <a:latin typeface="Helvetica Neue"/>
                <a:ea typeface="Helvetica Neue"/>
                <a:cs typeface="Helvetica Neue"/>
                <a:sym typeface="Helvetica Neue"/>
              </a:rPr>
              <a:t>Ma  = 0.85, V</a:t>
            </a:r>
            <a:r>
              <a:rPr lang="en-IN" sz="2400" baseline="30000" dirty="0">
                <a:latin typeface="Helvetica Neue"/>
                <a:ea typeface="Helvetica Neue"/>
                <a:cs typeface="Helvetica Neue"/>
                <a:sym typeface="Helvetica Neue"/>
              </a:rPr>
              <a:t>f</a:t>
            </a:r>
            <a:r>
              <a:rPr lang="en-IN" sz="2400" baseline="-25000" dirty="0">
                <a:latin typeface="Helvetica Neue"/>
                <a:ea typeface="Helvetica Neue"/>
                <a:cs typeface="Helvetica Neue"/>
                <a:sym typeface="Helvetica Neue"/>
              </a:rPr>
              <a:t>L-L </a:t>
            </a:r>
            <a:r>
              <a:rPr lang="en-IN" sz="2400" dirty="0">
                <a:latin typeface="Helvetica Neue"/>
                <a:ea typeface="Helvetica Neue"/>
                <a:cs typeface="Helvetica Neue"/>
                <a:sym typeface="Helvetica Neue"/>
              </a:rPr>
              <a:t>= 416.48 V, </a:t>
            </a:r>
            <a:r>
              <a:rPr lang="en-IN" sz="2400" dirty="0" err="1">
                <a:latin typeface="Helvetica Neue"/>
                <a:ea typeface="Helvetica Neue"/>
                <a:cs typeface="Helvetica Neue"/>
                <a:sym typeface="Helvetica Neue"/>
              </a:rPr>
              <a:t>I</a:t>
            </a:r>
            <a:r>
              <a:rPr lang="en-IN" sz="2400" baseline="-25000" dirty="0" err="1">
                <a:latin typeface="Helvetica Neue"/>
                <a:ea typeface="Helvetica Neue"/>
                <a:cs typeface="Helvetica Neue"/>
                <a:sym typeface="Helvetica Neue"/>
              </a:rPr>
              <a:t>phase</a:t>
            </a:r>
            <a:r>
              <a:rPr lang="en-IN" sz="2400" dirty="0">
                <a:latin typeface="Helvetica Neue"/>
                <a:ea typeface="Helvetica Neue"/>
                <a:cs typeface="Helvetica Neue"/>
                <a:sym typeface="Helvetica Neue"/>
              </a:rPr>
              <a:t> = 38 A</a:t>
            </a:r>
            <a:endParaRPr sz="2400" dirty="0">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7"/>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36</a:t>
            </a:fld>
            <a:r>
              <a:rPr lang="en-IN"/>
              <a:t> </a:t>
            </a:r>
            <a:endParaRPr/>
          </a:p>
        </p:txBody>
      </p:sp>
      <p:sp>
        <p:nvSpPr>
          <p:cNvPr id="496" name="Google Shape;496;p57"/>
          <p:cNvSpPr txBox="1"/>
          <p:nvPr/>
        </p:nvSpPr>
        <p:spPr>
          <a:xfrm>
            <a:off x="121925" y="507225"/>
            <a:ext cx="11674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Helvetica Neue"/>
                <a:ea typeface="Helvetica Neue"/>
                <a:cs typeface="Helvetica Neue"/>
                <a:sym typeface="Helvetica Neue"/>
              </a:rPr>
              <a:t>Ma = 0.65, V</a:t>
            </a:r>
            <a:r>
              <a:rPr lang="en-IN" sz="2400" baseline="30000">
                <a:solidFill>
                  <a:schemeClr val="dk1"/>
                </a:solidFill>
                <a:latin typeface="Helvetica Neue"/>
                <a:ea typeface="Helvetica Neue"/>
                <a:cs typeface="Helvetica Neue"/>
                <a:sym typeface="Helvetica Neue"/>
              </a:rPr>
              <a:t>f</a:t>
            </a:r>
            <a:r>
              <a:rPr lang="en-IN" sz="2400" baseline="-25000">
                <a:solidFill>
                  <a:schemeClr val="dk1"/>
                </a:solidFill>
                <a:latin typeface="Helvetica Neue"/>
                <a:ea typeface="Helvetica Neue"/>
                <a:cs typeface="Helvetica Neue"/>
                <a:sym typeface="Helvetica Neue"/>
              </a:rPr>
              <a:t>L-L </a:t>
            </a:r>
            <a:r>
              <a:rPr lang="en-IN" sz="2400">
                <a:solidFill>
                  <a:schemeClr val="dk1"/>
                </a:solidFill>
                <a:latin typeface="Helvetica Neue"/>
                <a:ea typeface="Helvetica Neue"/>
                <a:cs typeface="Helvetica Neue"/>
                <a:sym typeface="Helvetica Neue"/>
              </a:rPr>
              <a:t> = 318 V , I</a:t>
            </a:r>
            <a:r>
              <a:rPr lang="en-IN" sz="2400" baseline="-25000">
                <a:solidFill>
                  <a:schemeClr val="dk1"/>
                </a:solidFill>
                <a:latin typeface="Helvetica Neue"/>
                <a:ea typeface="Helvetica Neue"/>
                <a:cs typeface="Helvetica Neue"/>
                <a:sym typeface="Helvetica Neue"/>
              </a:rPr>
              <a:t>Phase</a:t>
            </a:r>
            <a:r>
              <a:rPr lang="en-IN" sz="2400">
                <a:solidFill>
                  <a:schemeClr val="dk1"/>
                </a:solidFill>
                <a:latin typeface="Helvetica Neue"/>
                <a:ea typeface="Helvetica Neue"/>
                <a:cs typeface="Helvetica Neue"/>
                <a:sym typeface="Helvetica Neue"/>
              </a:rPr>
              <a:t> = 30 A (Maximum reduction modulation index)</a:t>
            </a:r>
            <a:endParaRPr sz="2400" baseline="-25000">
              <a:solidFill>
                <a:schemeClr val="dk1"/>
              </a:solidFill>
              <a:latin typeface="Helvetica Neue"/>
              <a:ea typeface="Helvetica Neue"/>
              <a:cs typeface="Helvetica Neue"/>
              <a:sym typeface="Helvetica Neue"/>
            </a:endParaRPr>
          </a:p>
        </p:txBody>
      </p:sp>
      <p:pic>
        <p:nvPicPr>
          <p:cNvPr id="497" name="Google Shape;497;p57"/>
          <p:cNvPicPr preferRelativeResize="0"/>
          <p:nvPr/>
        </p:nvPicPr>
        <p:blipFill rotWithShape="1">
          <a:blip r:embed="rId3">
            <a:alphaModFix/>
          </a:blip>
          <a:srcRect/>
          <a:stretch/>
        </p:blipFill>
        <p:spPr>
          <a:xfrm>
            <a:off x="446028" y="995807"/>
            <a:ext cx="11125772" cy="563273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502"/>
        <p:cNvGrpSpPr/>
        <p:nvPr/>
      </p:nvGrpSpPr>
      <p:grpSpPr>
        <a:xfrm>
          <a:off x="0" y="0"/>
          <a:ext cx="0" cy="0"/>
          <a:chOff x="0" y="0"/>
          <a:chExt cx="0" cy="0"/>
        </a:xfrm>
      </p:grpSpPr>
      <p:pic>
        <p:nvPicPr>
          <p:cNvPr id="503" name="Google Shape;503;p58"/>
          <p:cNvPicPr preferRelativeResize="0"/>
          <p:nvPr/>
        </p:nvPicPr>
        <p:blipFill>
          <a:blip r:embed="rId3">
            <a:alphaModFix/>
          </a:blip>
          <a:stretch>
            <a:fillRect/>
          </a:stretch>
        </p:blipFill>
        <p:spPr>
          <a:xfrm>
            <a:off x="2821075" y="1392575"/>
            <a:ext cx="5137900" cy="3853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9"/>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38</a:t>
            </a:fld>
            <a:r>
              <a:rPr lang="en-IN"/>
              <a:t> </a:t>
            </a:r>
            <a:endParaRPr/>
          </a:p>
        </p:txBody>
      </p:sp>
      <p:sp>
        <p:nvSpPr>
          <p:cNvPr id="509" name="Google Shape;509;p59"/>
          <p:cNvSpPr txBox="1"/>
          <p:nvPr/>
        </p:nvSpPr>
        <p:spPr>
          <a:xfrm>
            <a:off x="6653922" y="545450"/>
            <a:ext cx="157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 name="Google Shape;510;p59"/>
          <p:cNvSpPr txBox="1"/>
          <p:nvPr/>
        </p:nvSpPr>
        <p:spPr>
          <a:xfrm>
            <a:off x="3237682" y="5994408"/>
            <a:ext cx="5614200" cy="6465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Capacitor ripple current is minimum at 60</a:t>
            </a:r>
            <a:r>
              <a:rPr lang="en-IN" sz="1800" b="0" i="0">
                <a:solidFill>
                  <a:srgbClr val="333333"/>
                </a:solidFill>
                <a:latin typeface="Arial"/>
                <a:ea typeface="Arial"/>
                <a:cs typeface="Arial"/>
                <a:sym typeface="Arial"/>
              </a:rPr>
              <a:t> °</a:t>
            </a:r>
            <a:endParaRPr/>
          </a:p>
          <a:p>
            <a:pPr marL="285750" marR="0" lvl="0" indent="-285750" algn="l" rtl="0">
              <a:spcBef>
                <a:spcPts val="0"/>
              </a:spcBef>
              <a:spcAft>
                <a:spcPts val="0"/>
              </a:spcAft>
              <a:buClr>
                <a:srgbClr val="333333"/>
              </a:buClr>
              <a:buSzPts val="1800"/>
              <a:buFont typeface="Arial"/>
              <a:buChar char="•"/>
            </a:pPr>
            <a:r>
              <a:rPr lang="en-IN" sz="1800">
                <a:solidFill>
                  <a:srgbClr val="333333"/>
                </a:solidFill>
                <a:latin typeface="Arial"/>
                <a:ea typeface="Arial"/>
                <a:cs typeface="Arial"/>
                <a:sym typeface="Arial"/>
              </a:rPr>
              <a:t>Vcm is minimum at 180</a:t>
            </a:r>
            <a:r>
              <a:rPr lang="en-IN" sz="1800" b="0" i="0">
                <a:solidFill>
                  <a:srgbClr val="333333"/>
                </a:solidFill>
                <a:latin typeface="Arial"/>
                <a:ea typeface="Arial"/>
                <a:cs typeface="Arial"/>
                <a:sym typeface="Arial"/>
              </a:rPr>
              <a:t> °</a:t>
            </a:r>
            <a:endParaRPr sz="1800">
              <a:solidFill>
                <a:schemeClr val="dk1"/>
              </a:solidFill>
              <a:latin typeface="Calibri"/>
              <a:ea typeface="Calibri"/>
              <a:cs typeface="Calibri"/>
              <a:sym typeface="Calibri"/>
            </a:endParaRPr>
          </a:p>
        </p:txBody>
      </p:sp>
      <p:pic>
        <p:nvPicPr>
          <p:cNvPr id="511" name="Google Shape;511;p59"/>
          <p:cNvPicPr preferRelativeResize="0"/>
          <p:nvPr/>
        </p:nvPicPr>
        <p:blipFill rotWithShape="1">
          <a:blip r:embed="rId3">
            <a:alphaModFix/>
          </a:blip>
          <a:srcRect/>
          <a:stretch/>
        </p:blipFill>
        <p:spPr>
          <a:xfrm>
            <a:off x="743370" y="1287640"/>
            <a:ext cx="10301497" cy="4765133"/>
          </a:xfrm>
          <a:prstGeom prst="rect">
            <a:avLst/>
          </a:prstGeom>
          <a:noFill/>
          <a:ln>
            <a:noFill/>
          </a:ln>
        </p:spPr>
      </p:pic>
      <p:sp>
        <p:nvSpPr>
          <p:cNvPr id="512" name="Google Shape;512;p59"/>
          <p:cNvSpPr txBox="1"/>
          <p:nvPr/>
        </p:nvSpPr>
        <p:spPr>
          <a:xfrm>
            <a:off x="2159725" y="1376457"/>
            <a:ext cx="2804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Interleaving angle = 60</a:t>
            </a:r>
            <a:r>
              <a:rPr lang="en-IN" sz="1800" b="0" i="0">
                <a:solidFill>
                  <a:srgbClr val="333333"/>
                </a:solidFill>
                <a:latin typeface="Arial"/>
                <a:ea typeface="Arial"/>
                <a:cs typeface="Arial"/>
                <a:sym typeface="Arial"/>
              </a:rPr>
              <a:t> °</a:t>
            </a:r>
            <a:endParaRPr sz="1800">
              <a:solidFill>
                <a:schemeClr val="dk1"/>
              </a:solidFill>
              <a:latin typeface="Calibri"/>
              <a:ea typeface="Calibri"/>
              <a:cs typeface="Calibri"/>
              <a:sym typeface="Calibri"/>
            </a:endParaRPr>
          </a:p>
        </p:txBody>
      </p:sp>
      <p:sp>
        <p:nvSpPr>
          <p:cNvPr id="513" name="Google Shape;513;p59"/>
          <p:cNvSpPr txBox="1"/>
          <p:nvPr/>
        </p:nvSpPr>
        <p:spPr>
          <a:xfrm>
            <a:off x="7460163" y="1376457"/>
            <a:ext cx="2804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Interleaving angle = 180</a:t>
            </a:r>
            <a:r>
              <a:rPr lang="en-IN" sz="1800" b="0" i="0">
                <a:solidFill>
                  <a:srgbClr val="333333"/>
                </a:solidFill>
                <a:latin typeface="Arial"/>
                <a:ea typeface="Arial"/>
                <a:cs typeface="Arial"/>
                <a:sym typeface="Arial"/>
              </a:rPr>
              <a:t> °</a:t>
            </a:r>
            <a:endParaRPr sz="1800">
              <a:solidFill>
                <a:schemeClr val="dk1"/>
              </a:solidFill>
              <a:latin typeface="Calibri"/>
              <a:ea typeface="Calibri"/>
              <a:cs typeface="Calibri"/>
              <a:sym typeface="Calibri"/>
            </a:endParaRPr>
          </a:p>
        </p:txBody>
      </p:sp>
      <p:sp>
        <p:nvSpPr>
          <p:cNvPr id="514" name="Google Shape;514;p59"/>
          <p:cNvSpPr txBox="1"/>
          <p:nvPr/>
        </p:nvSpPr>
        <p:spPr>
          <a:xfrm>
            <a:off x="3146250" y="914750"/>
            <a:ext cx="5899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800" u="sng">
                <a:latin typeface="Helvetica Neue"/>
                <a:ea typeface="Helvetica Neue"/>
                <a:cs typeface="Helvetica Neue"/>
                <a:sym typeface="Helvetica Neue"/>
              </a:rPr>
              <a:t>Common mode voltage comparison at</a:t>
            </a:r>
            <a:r>
              <a:rPr lang="en-IN" sz="1800" u="sng">
                <a:solidFill>
                  <a:schemeClr val="dk1"/>
                </a:solidFill>
                <a:latin typeface="Calibri"/>
                <a:ea typeface="Calibri"/>
                <a:cs typeface="Calibri"/>
                <a:sym typeface="Calibri"/>
              </a:rPr>
              <a:t> </a:t>
            </a:r>
            <a:r>
              <a:rPr lang="en-IN" sz="1800" u="sng">
                <a:solidFill>
                  <a:schemeClr val="dk1"/>
                </a:solidFill>
                <a:latin typeface="Helvetica Neue"/>
                <a:ea typeface="Helvetica Neue"/>
                <a:cs typeface="Helvetica Neue"/>
                <a:sym typeface="Helvetica Neue"/>
              </a:rPr>
              <a:t>φ = 60</a:t>
            </a:r>
            <a:r>
              <a:rPr lang="en-IN" sz="1800" u="sng">
                <a:solidFill>
                  <a:srgbClr val="333333"/>
                </a:solidFill>
                <a:latin typeface="Helvetica Neue"/>
                <a:ea typeface="Helvetica Neue"/>
                <a:cs typeface="Helvetica Neue"/>
                <a:sym typeface="Helvetica Neue"/>
              </a:rPr>
              <a:t>°</a:t>
            </a:r>
            <a:endParaRPr u="sng">
              <a:latin typeface="Helvetica Neue"/>
              <a:ea typeface="Helvetica Neue"/>
              <a:cs typeface="Helvetica Neue"/>
              <a:sym typeface="Helvetica Neue"/>
            </a:endParaRPr>
          </a:p>
        </p:txBody>
      </p:sp>
      <p:sp>
        <p:nvSpPr>
          <p:cNvPr id="515" name="Google Shape;515;p59"/>
          <p:cNvSpPr txBox="1"/>
          <p:nvPr/>
        </p:nvSpPr>
        <p:spPr>
          <a:xfrm>
            <a:off x="13975" y="476150"/>
            <a:ext cx="11760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100">
                <a:solidFill>
                  <a:schemeClr val="dk1"/>
                </a:solidFill>
                <a:latin typeface="Helvetica Neue"/>
                <a:ea typeface="Helvetica Neue"/>
                <a:cs typeface="Helvetica Neue"/>
                <a:sym typeface="Helvetica Neue"/>
              </a:rPr>
              <a:t>Trade-off between minimum capacitor current and minimum common mode operating angles</a:t>
            </a:r>
            <a:endParaRPr sz="21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0"/>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39</a:t>
            </a:fld>
            <a:r>
              <a:rPr lang="en-IN"/>
              <a:t> </a:t>
            </a:r>
            <a:endParaRPr/>
          </a:p>
        </p:txBody>
      </p:sp>
      <p:graphicFrame>
        <p:nvGraphicFramePr>
          <p:cNvPr id="521" name="Google Shape;521;p60"/>
          <p:cNvGraphicFramePr/>
          <p:nvPr/>
        </p:nvGraphicFramePr>
        <p:xfrm>
          <a:off x="192570" y="917264"/>
          <a:ext cx="11641375" cy="5621625"/>
        </p:xfrm>
        <a:graphic>
          <a:graphicData uri="http://schemas.openxmlformats.org/drawingml/2006/table">
            <a:tbl>
              <a:tblPr firstRow="1" bandRow="1">
                <a:noFill/>
                <a:tableStyleId>{B0DC0980-0B22-4D39-AEC6-AC195B0E8FBE}</a:tableStyleId>
              </a:tblPr>
              <a:tblGrid>
                <a:gridCol w="1808200">
                  <a:extLst>
                    <a:ext uri="{9D8B030D-6E8A-4147-A177-3AD203B41FA5}">
                      <a16:colId xmlns:a16="http://schemas.microsoft.com/office/drawing/2014/main" val="20000"/>
                    </a:ext>
                  </a:extLst>
                </a:gridCol>
                <a:gridCol w="1265825">
                  <a:extLst>
                    <a:ext uri="{9D8B030D-6E8A-4147-A177-3AD203B41FA5}">
                      <a16:colId xmlns:a16="http://schemas.microsoft.com/office/drawing/2014/main" val="20001"/>
                    </a:ext>
                  </a:extLst>
                </a:gridCol>
                <a:gridCol w="2064150">
                  <a:extLst>
                    <a:ext uri="{9D8B030D-6E8A-4147-A177-3AD203B41FA5}">
                      <a16:colId xmlns:a16="http://schemas.microsoft.com/office/drawing/2014/main" val="20002"/>
                    </a:ext>
                  </a:extLst>
                </a:gridCol>
                <a:gridCol w="2630125">
                  <a:extLst>
                    <a:ext uri="{9D8B030D-6E8A-4147-A177-3AD203B41FA5}">
                      <a16:colId xmlns:a16="http://schemas.microsoft.com/office/drawing/2014/main" val="20003"/>
                    </a:ext>
                  </a:extLst>
                </a:gridCol>
                <a:gridCol w="1176350">
                  <a:extLst>
                    <a:ext uri="{9D8B030D-6E8A-4147-A177-3AD203B41FA5}">
                      <a16:colId xmlns:a16="http://schemas.microsoft.com/office/drawing/2014/main" val="20004"/>
                    </a:ext>
                  </a:extLst>
                </a:gridCol>
                <a:gridCol w="1254025">
                  <a:extLst>
                    <a:ext uri="{9D8B030D-6E8A-4147-A177-3AD203B41FA5}">
                      <a16:colId xmlns:a16="http://schemas.microsoft.com/office/drawing/2014/main" val="20005"/>
                    </a:ext>
                  </a:extLst>
                </a:gridCol>
                <a:gridCol w="1442700">
                  <a:extLst>
                    <a:ext uri="{9D8B030D-6E8A-4147-A177-3AD203B41FA5}">
                      <a16:colId xmlns:a16="http://schemas.microsoft.com/office/drawing/2014/main" val="20006"/>
                    </a:ext>
                  </a:extLst>
                </a:gridCol>
              </a:tblGrid>
              <a:tr h="1223000">
                <a:tc>
                  <a:txBody>
                    <a:bodyPr/>
                    <a:lstStyle/>
                    <a:p>
                      <a:pPr marL="0" marR="0" lvl="0" indent="0" algn="l" rtl="0">
                        <a:spcBef>
                          <a:spcPts val="0"/>
                        </a:spcBef>
                        <a:spcAft>
                          <a:spcPts val="0"/>
                        </a:spcAft>
                        <a:buNone/>
                      </a:pPr>
                      <a:r>
                        <a:rPr lang="en-IN" sz="1800"/>
                        <a:t>Inverter Topology</a:t>
                      </a:r>
                      <a:endParaRPr/>
                    </a:p>
                    <a:p>
                      <a:pPr marL="0" marR="0" lvl="0" indent="0" algn="l" rtl="0">
                        <a:spcBef>
                          <a:spcPts val="0"/>
                        </a:spcBef>
                        <a:spcAft>
                          <a:spcPts val="0"/>
                        </a:spcAft>
                        <a:buNone/>
                      </a:pPr>
                      <a:r>
                        <a:rPr lang="en-IN" sz="1800"/>
                        <a:t>92kW,DC bus= 800 V</a:t>
                      </a:r>
                      <a:endParaRPr/>
                    </a:p>
                  </a:txBody>
                  <a:tcPr marL="91450" marR="91450" marT="45725" marB="45725"/>
                </a:tc>
                <a:tc>
                  <a:txBody>
                    <a:bodyPr/>
                    <a:lstStyle/>
                    <a:p>
                      <a:pPr marL="0" marR="0" lvl="0" indent="0" algn="l" rtl="0">
                        <a:spcBef>
                          <a:spcPts val="0"/>
                        </a:spcBef>
                        <a:spcAft>
                          <a:spcPts val="0"/>
                        </a:spcAft>
                        <a:buNone/>
                      </a:pPr>
                      <a:r>
                        <a:rPr lang="en-IN" sz="1800"/>
                        <a:t>2 Level Single</a:t>
                      </a:r>
                      <a:endParaRPr/>
                    </a:p>
                    <a:p>
                      <a:pPr marL="0" marR="0" lvl="0" indent="0" algn="l" rtl="0">
                        <a:spcBef>
                          <a:spcPts val="0"/>
                        </a:spcBef>
                        <a:spcAft>
                          <a:spcPts val="0"/>
                        </a:spcAft>
                        <a:buNone/>
                      </a:pPr>
                      <a:r>
                        <a:rPr lang="en-IN" sz="1800"/>
                        <a:t>(Module) </a:t>
                      </a:r>
                      <a:endParaRPr/>
                    </a:p>
                  </a:txBody>
                  <a:tcPr marL="91450" marR="91450" marT="45725" marB="45725"/>
                </a:tc>
                <a:tc>
                  <a:txBody>
                    <a:bodyPr/>
                    <a:lstStyle/>
                    <a:p>
                      <a:pPr marL="0" marR="0" lvl="0" indent="0" algn="l" rtl="0">
                        <a:spcBef>
                          <a:spcPts val="0"/>
                        </a:spcBef>
                        <a:spcAft>
                          <a:spcPts val="0"/>
                        </a:spcAft>
                        <a:buNone/>
                      </a:pPr>
                      <a:r>
                        <a:rPr lang="en-IN" sz="1800"/>
                        <a:t>2 Level dual </a:t>
                      </a:r>
                      <a:endParaRPr/>
                    </a:p>
                    <a:p>
                      <a:pPr marL="0" marR="0" lvl="0" indent="0" algn="l" rtl="0">
                        <a:spcBef>
                          <a:spcPts val="0"/>
                        </a:spcBef>
                        <a:spcAft>
                          <a:spcPts val="0"/>
                        </a:spcAft>
                        <a:buNone/>
                      </a:pPr>
                      <a:r>
                        <a:rPr lang="en-IN" sz="1800" b="0" i="0">
                          <a:latin typeface="Helvetica Neue"/>
                          <a:ea typeface="Helvetica Neue"/>
                          <a:cs typeface="Helvetica Neue"/>
                          <a:sym typeface="Helvetica Neue"/>
                        </a:rPr>
                        <a:t>Φ</a:t>
                      </a:r>
                      <a:r>
                        <a:rPr lang="en-IN" sz="1800"/>
                        <a:t> = 60; </a:t>
                      </a:r>
                      <a:r>
                        <a:rPr lang="en-IN" sz="1800" b="0" i="0">
                          <a:solidFill>
                            <a:schemeClr val="lt1"/>
                          </a:solidFill>
                          <a:latin typeface="Calibri"/>
                          <a:ea typeface="Calibri"/>
                          <a:cs typeface="Calibri"/>
                          <a:sym typeface="Calibri"/>
                        </a:rPr>
                        <a:t>θ</a:t>
                      </a:r>
                      <a:r>
                        <a:rPr lang="en-IN" sz="1800"/>
                        <a:t> = 60</a:t>
                      </a:r>
                      <a:endParaRPr/>
                    </a:p>
                    <a:p>
                      <a:pPr marL="0" marR="0" lvl="0" indent="0" algn="l" rtl="0">
                        <a:spcBef>
                          <a:spcPts val="0"/>
                        </a:spcBef>
                        <a:spcAft>
                          <a:spcPts val="0"/>
                        </a:spcAft>
                        <a:buNone/>
                      </a:pPr>
                      <a:endParaRPr sz="1800"/>
                    </a:p>
                    <a:p>
                      <a:pPr marL="0" marR="0" lvl="0" indent="0" algn="l" rtl="0">
                        <a:spcBef>
                          <a:spcPts val="0"/>
                        </a:spcBef>
                        <a:spcAft>
                          <a:spcPts val="0"/>
                        </a:spcAft>
                        <a:buNone/>
                      </a:pPr>
                      <a:r>
                        <a:rPr lang="en-IN" sz="1800"/>
                        <a:t>(Module)</a:t>
                      </a:r>
                      <a:endParaRPr/>
                    </a:p>
                  </a:txBody>
                  <a:tcPr marL="91450" marR="91450" marT="45725" marB="45725"/>
                </a:tc>
                <a:tc>
                  <a:txBody>
                    <a:bodyPr/>
                    <a:lstStyle/>
                    <a:p>
                      <a:pPr marL="0" marR="0" lvl="0" indent="0" algn="l" rtl="0">
                        <a:spcBef>
                          <a:spcPts val="0"/>
                        </a:spcBef>
                        <a:spcAft>
                          <a:spcPts val="0"/>
                        </a:spcAft>
                        <a:buNone/>
                      </a:pPr>
                      <a:r>
                        <a:rPr lang="en-IN" sz="1800"/>
                        <a:t>2 Level Dual coupled inductor inverter  </a:t>
                      </a:r>
                      <a:endParaRPr/>
                    </a:p>
                    <a:p>
                      <a:pPr marL="0" marR="0" lvl="0" indent="0" algn="l" rtl="0">
                        <a:spcBef>
                          <a:spcPts val="0"/>
                        </a:spcBef>
                        <a:spcAft>
                          <a:spcPts val="0"/>
                        </a:spcAft>
                        <a:buNone/>
                      </a:pPr>
                      <a:r>
                        <a:rPr lang="en-IN" sz="1800" b="0" i="0">
                          <a:latin typeface="Helvetica Neue"/>
                          <a:ea typeface="Helvetica Neue"/>
                          <a:cs typeface="Helvetica Neue"/>
                          <a:sym typeface="Helvetica Neue"/>
                        </a:rPr>
                        <a:t>θ</a:t>
                      </a:r>
                      <a:r>
                        <a:rPr lang="en-IN" sz="1800"/>
                        <a:t> = 180</a:t>
                      </a:r>
                      <a:r>
                        <a:rPr lang="en-IN" sz="1800" b="0" i="0">
                          <a:solidFill>
                            <a:schemeClr val="lt1"/>
                          </a:solidFill>
                          <a:latin typeface="Calibri"/>
                          <a:ea typeface="Calibri"/>
                          <a:cs typeface="Calibri"/>
                          <a:sym typeface="Calibri"/>
                        </a:rPr>
                        <a:t>°</a:t>
                      </a:r>
                      <a:r>
                        <a:rPr lang="en-IN" sz="1800"/>
                        <a:t>, 80</a:t>
                      </a:r>
                      <a:r>
                        <a:rPr lang="en-IN" sz="1800" b="0" i="0">
                          <a:solidFill>
                            <a:schemeClr val="lt1"/>
                          </a:solidFill>
                          <a:latin typeface="Calibri"/>
                          <a:ea typeface="Calibri"/>
                          <a:cs typeface="Calibri"/>
                          <a:sym typeface="Calibri"/>
                        </a:rPr>
                        <a:t>°</a:t>
                      </a:r>
                      <a:endParaRPr/>
                    </a:p>
                    <a:p>
                      <a:pPr marL="0" marR="0" lvl="0" indent="0" algn="l" rtl="0">
                        <a:spcBef>
                          <a:spcPts val="0"/>
                        </a:spcBef>
                        <a:spcAft>
                          <a:spcPts val="0"/>
                        </a:spcAft>
                        <a:buNone/>
                      </a:pPr>
                      <a:r>
                        <a:rPr lang="en-IN" sz="1800" b="0" i="0">
                          <a:solidFill>
                            <a:schemeClr val="lt1"/>
                          </a:solidFill>
                          <a:latin typeface="Calibri"/>
                          <a:ea typeface="Calibri"/>
                          <a:cs typeface="Calibri"/>
                          <a:sym typeface="Calibri"/>
                        </a:rPr>
                        <a:t>(</a:t>
                      </a:r>
                      <a:r>
                        <a:rPr lang="en-IN" sz="1800" b="1">
                          <a:solidFill>
                            <a:schemeClr val="lt1"/>
                          </a:solidFill>
                          <a:latin typeface="Calibri"/>
                          <a:ea typeface="Calibri"/>
                          <a:cs typeface="Calibri"/>
                          <a:sym typeface="Calibri"/>
                        </a:rPr>
                        <a:t>Module</a:t>
                      </a:r>
                      <a:r>
                        <a:rPr lang="en-IN" sz="1800" b="0" i="0">
                          <a:solidFill>
                            <a:schemeClr val="lt1"/>
                          </a:solidFill>
                          <a:latin typeface="Calibri"/>
                          <a:ea typeface="Calibri"/>
                          <a:cs typeface="Calibri"/>
                          <a:sym typeface="Calibri"/>
                        </a:rPr>
                        <a:t>)</a:t>
                      </a:r>
                      <a:endParaRPr sz="1800"/>
                    </a:p>
                  </a:txBody>
                  <a:tcPr marL="91450" marR="91450" marT="45725" marB="45725"/>
                </a:tc>
                <a:tc>
                  <a:txBody>
                    <a:bodyPr/>
                    <a:lstStyle/>
                    <a:p>
                      <a:pPr marL="0" marR="0" lvl="0" indent="0" algn="l" rtl="0">
                        <a:spcBef>
                          <a:spcPts val="0"/>
                        </a:spcBef>
                        <a:spcAft>
                          <a:spcPts val="0"/>
                        </a:spcAft>
                        <a:buNone/>
                      </a:pPr>
                      <a:r>
                        <a:rPr lang="en-IN" sz="1800"/>
                        <a:t>T-NPC</a:t>
                      </a:r>
                      <a:endParaRPr/>
                    </a:p>
                    <a:p>
                      <a:pPr marL="0" marR="0" lvl="0" indent="0" algn="l" rtl="0">
                        <a:spcBef>
                          <a:spcPts val="0"/>
                        </a:spcBef>
                        <a:spcAft>
                          <a:spcPts val="0"/>
                        </a:spcAft>
                        <a:buNone/>
                      </a:pPr>
                      <a:r>
                        <a:rPr lang="en-IN" sz="1800"/>
                        <a:t>(Switches)</a:t>
                      </a:r>
                      <a:endParaRPr/>
                    </a:p>
                  </a:txBody>
                  <a:tcPr marL="91450" marR="91450" marT="45725" marB="45725"/>
                </a:tc>
                <a:tc>
                  <a:txBody>
                    <a:bodyPr/>
                    <a:lstStyle/>
                    <a:p>
                      <a:pPr marL="0" marR="0" lvl="0" indent="0" algn="l" rtl="0">
                        <a:spcBef>
                          <a:spcPts val="0"/>
                        </a:spcBef>
                        <a:spcAft>
                          <a:spcPts val="0"/>
                        </a:spcAft>
                        <a:buNone/>
                      </a:pPr>
                      <a:r>
                        <a:rPr lang="en-IN" sz="1800"/>
                        <a:t>HANPC</a:t>
                      </a:r>
                      <a:endParaRPr/>
                    </a:p>
                    <a:p>
                      <a:pPr marL="0" marR="0" lvl="0" indent="0" algn="l" rtl="0">
                        <a:spcBef>
                          <a:spcPts val="0"/>
                        </a:spcBef>
                        <a:spcAft>
                          <a:spcPts val="0"/>
                        </a:spcAft>
                        <a:buNone/>
                      </a:pPr>
                      <a:r>
                        <a:rPr lang="en-IN" sz="1800"/>
                        <a:t>(Module)</a:t>
                      </a:r>
                      <a:endParaRPr/>
                    </a:p>
                  </a:txBody>
                  <a:tcPr marL="91450" marR="91450" marT="45725" marB="45725"/>
                </a:tc>
                <a:tc>
                  <a:txBody>
                    <a:bodyPr/>
                    <a:lstStyle/>
                    <a:p>
                      <a:pPr marL="0" marR="0" lvl="0" indent="0" algn="l" rtl="0">
                        <a:spcBef>
                          <a:spcPts val="0"/>
                        </a:spcBef>
                        <a:spcAft>
                          <a:spcPts val="0"/>
                        </a:spcAft>
                        <a:buNone/>
                      </a:pPr>
                      <a:r>
                        <a:rPr lang="en-IN" sz="1800"/>
                        <a:t>T-NPC Segmented</a:t>
                      </a:r>
                      <a:endParaRPr/>
                    </a:p>
                    <a:p>
                      <a:pPr marL="0" marR="0" lvl="0" indent="0" algn="l" rtl="0">
                        <a:spcBef>
                          <a:spcPts val="0"/>
                        </a:spcBef>
                        <a:spcAft>
                          <a:spcPts val="0"/>
                        </a:spcAft>
                        <a:buNone/>
                      </a:pPr>
                      <a:r>
                        <a:rPr lang="en-IN" sz="1800"/>
                        <a:t>(Switches)</a:t>
                      </a:r>
                      <a:endParaRPr/>
                    </a:p>
                  </a:txBody>
                  <a:tcPr marL="91450" marR="91450" marT="45725" marB="45725"/>
                </a:tc>
                <a:extLst>
                  <a:ext uri="{0D108BD9-81ED-4DB2-BD59-A6C34878D82A}">
                    <a16:rowId xmlns:a16="http://schemas.microsoft.com/office/drawing/2014/main" val="10000"/>
                  </a:ext>
                </a:extLst>
              </a:tr>
              <a:tr h="940775">
                <a:tc>
                  <a:txBody>
                    <a:bodyPr/>
                    <a:lstStyle/>
                    <a:p>
                      <a:pPr marL="0" marR="0" lvl="0" indent="0" algn="l" rtl="0">
                        <a:spcBef>
                          <a:spcPts val="0"/>
                        </a:spcBef>
                        <a:spcAft>
                          <a:spcPts val="0"/>
                        </a:spcAft>
                        <a:buNone/>
                      </a:pPr>
                      <a:r>
                        <a:rPr lang="en-IN" sz="1800"/>
                        <a:t>DC link capacitor current</a:t>
                      </a:r>
                      <a:endParaRPr/>
                    </a:p>
                  </a:txBody>
                  <a:tcPr marL="91450" marR="91450" marT="45725" marB="45725"/>
                </a:tc>
                <a:tc>
                  <a:txBody>
                    <a:bodyPr/>
                    <a:lstStyle/>
                    <a:p>
                      <a:pPr marL="0" marR="0" lvl="0" indent="0" algn="l" rtl="0">
                        <a:spcBef>
                          <a:spcPts val="0"/>
                        </a:spcBef>
                        <a:spcAft>
                          <a:spcPts val="0"/>
                        </a:spcAft>
                        <a:buNone/>
                      </a:pPr>
                      <a:r>
                        <a:rPr lang="en-IN" sz="1800"/>
                        <a:t>42 A</a:t>
                      </a:r>
                      <a:endParaRPr/>
                    </a:p>
                  </a:txBody>
                  <a:tcPr marL="91450" marR="91450" marT="45725" marB="45725"/>
                </a:tc>
                <a:tc>
                  <a:txBody>
                    <a:bodyPr/>
                    <a:lstStyle/>
                    <a:p>
                      <a:pPr marL="0" marR="0" lvl="0" indent="0" algn="l" rtl="0">
                        <a:spcBef>
                          <a:spcPts val="0"/>
                        </a:spcBef>
                        <a:spcAft>
                          <a:spcPts val="0"/>
                        </a:spcAft>
                        <a:buNone/>
                      </a:pPr>
                      <a:r>
                        <a:rPr lang="en-IN" sz="1800"/>
                        <a:t>24 A</a:t>
                      </a:r>
                      <a:endParaRPr/>
                    </a:p>
                  </a:txBody>
                  <a:tcPr marL="91450" marR="91450" marT="45725" marB="45725"/>
                </a:tc>
                <a:tc>
                  <a:txBody>
                    <a:bodyPr/>
                    <a:lstStyle/>
                    <a:p>
                      <a:pPr marL="0" marR="0" lvl="0" indent="0" algn="l" rtl="0">
                        <a:spcBef>
                          <a:spcPts val="0"/>
                        </a:spcBef>
                        <a:spcAft>
                          <a:spcPts val="0"/>
                        </a:spcAft>
                        <a:buNone/>
                      </a:pPr>
                      <a:r>
                        <a:rPr lang="en-IN" sz="1800"/>
                        <a:t>45.9 A, 27.8 A</a:t>
                      </a:r>
                      <a:endParaRPr/>
                    </a:p>
                  </a:txBody>
                  <a:tcPr marL="91450" marR="91450" marT="45725" marB="45725"/>
                </a:tc>
                <a:tc>
                  <a:txBody>
                    <a:bodyPr/>
                    <a:lstStyle/>
                    <a:p>
                      <a:pPr marL="0" marR="0" lvl="0" indent="0" algn="l" rtl="0">
                        <a:spcBef>
                          <a:spcPts val="0"/>
                        </a:spcBef>
                        <a:spcAft>
                          <a:spcPts val="0"/>
                        </a:spcAft>
                        <a:buNone/>
                      </a:pPr>
                      <a:r>
                        <a:rPr lang="en-IN" sz="1800"/>
                        <a:t>40 A</a:t>
                      </a:r>
                      <a:endParaRPr/>
                    </a:p>
                  </a:txBody>
                  <a:tcPr marL="91450" marR="91450" marT="45725" marB="45725"/>
                </a:tc>
                <a:tc>
                  <a:txBody>
                    <a:bodyPr/>
                    <a:lstStyle/>
                    <a:p>
                      <a:pPr marL="0" marR="0" lvl="0" indent="0" algn="l" rtl="0">
                        <a:spcBef>
                          <a:spcPts val="0"/>
                        </a:spcBef>
                        <a:spcAft>
                          <a:spcPts val="0"/>
                        </a:spcAft>
                        <a:buNone/>
                      </a:pPr>
                      <a:r>
                        <a:rPr lang="en-IN" sz="1800"/>
                        <a:t>40 A</a:t>
                      </a:r>
                      <a:endParaRPr/>
                    </a:p>
                  </a:txBody>
                  <a:tcPr marL="91450" marR="91450" marT="45725" marB="45725"/>
                </a:tc>
                <a:tc>
                  <a:txBody>
                    <a:bodyPr/>
                    <a:lstStyle/>
                    <a:p>
                      <a:pPr marL="0" marR="0" lvl="0" indent="0" algn="l" rtl="0">
                        <a:spcBef>
                          <a:spcPts val="0"/>
                        </a:spcBef>
                        <a:spcAft>
                          <a:spcPts val="0"/>
                        </a:spcAft>
                        <a:buNone/>
                      </a:pPr>
                      <a:r>
                        <a:rPr lang="en-IN" sz="1800"/>
                        <a:t>19.72 A</a:t>
                      </a:r>
                      <a:endParaRPr/>
                    </a:p>
                  </a:txBody>
                  <a:tcPr marL="91450" marR="91450" marT="45725" marB="45725"/>
                </a:tc>
                <a:extLst>
                  <a:ext uri="{0D108BD9-81ED-4DB2-BD59-A6C34878D82A}">
                    <a16:rowId xmlns:a16="http://schemas.microsoft.com/office/drawing/2014/main" val="10001"/>
                  </a:ext>
                </a:extLst>
              </a:tr>
              <a:tr h="376300">
                <a:tc>
                  <a:txBody>
                    <a:bodyPr/>
                    <a:lstStyle/>
                    <a:p>
                      <a:pPr marL="0" marR="0" lvl="0" indent="0" algn="l" rtl="0">
                        <a:spcBef>
                          <a:spcPts val="0"/>
                        </a:spcBef>
                        <a:spcAft>
                          <a:spcPts val="0"/>
                        </a:spcAft>
                        <a:buNone/>
                      </a:pPr>
                      <a:r>
                        <a:rPr lang="en-IN" sz="1800"/>
                        <a:t>Efficiency</a:t>
                      </a:r>
                      <a:endParaRPr/>
                    </a:p>
                  </a:txBody>
                  <a:tcPr marL="91450" marR="91450" marT="45725" marB="45725"/>
                </a:tc>
                <a:tc>
                  <a:txBody>
                    <a:bodyPr/>
                    <a:lstStyle/>
                    <a:p>
                      <a:pPr marL="0" marR="0" lvl="0" indent="0" algn="l" rtl="0">
                        <a:spcBef>
                          <a:spcPts val="0"/>
                        </a:spcBef>
                        <a:spcAft>
                          <a:spcPts val="0"/>
                        </a:spcAft>
                        <a:buNone/>
                      </a:pPr>
                      <a:r>
                        <a:rPr lang="en-IN" sz="1800"/>
                        <a:t>98.84 %</a:t>
                      </a:r>
                      <a:endParaRPr/>
                    </a:p>
                  </a:txBody>
                  <a:tcPr marL="91450" marR="91450" marT="45725" marB="45725"/>
                </a:tc>
                <a:tc>
                  <a:txBody>
                    <a:bodyPr/>
                    <a:lstStyle/>
                    <a:p>
                      <a:pPr marL="0" marR="0" lvl="0" indent="0" algn="l" rtl="0">
                        <a:spcBef>
                          <a:spcPts val="0"/>
                        </a:spcBef>
                        <a:spcAft>
                          <a:spcPts val="0"/>
                        </a:spcAft>
                        <a:buNone/>
                      </a:pPr>
                      <a:r>
                        <a:rPr lang="en-IN" sz="1800"/>
                        <a:t>99.4 %</a:t>
                      </a:r>
                      <a:endParaRPr/>
                    </a:p>
                  </a:txBody>
                  <a:tcPr marL="91450" marR="91450" marT="45725" marB="45725"/>
                </a:tc>
                <a:tc>
                  <a:txBody>
                    <a:bodyPr/>
                    <a:lstStyle/>
                    <a:p>
                      <a:pPr marL="0" marR="0" lvl="0" indent="0" algn="l" rtl="0">
                        <a:spcBef>
                          <a:spcPts val="0"/>
                        </a:spcBef>
                        <a:spcAft>
                          <a:spcPts val="0"/>
                        </a:spcAft>
                        <a:buNone/>
                      </a:pPr>
                      <a:r>
                        <a:rPr lang="en-IN" sz="1800"/>
                        <a:t>99.4 %</a:t>
                      </a:r>
                      <a:endParaRPr/>
                    </a:p>
                  </a:txBody>
                  <a:tcPr marL="91450" marR="91450" marT="45725" marB="45725"/>
                </a:tc>
                <a:tc>
                  <a:txBody>
                    <a:bodyPr/>
                    <a:lstStyle/>
                    <a:p>
                      <a:pPr marL="0" marR="0" lvl="0" indent="0" algn="l" rtl="0">
                        <a:spcBef>
                          <a:spcPts val="0"/>
                        </a:spcBef>
                        <a:spcAft>
                          <a:spcPts val="0"/>
                        </a:spcAft>
                        <a:buNone/>
                      </a:pPr>
                      <a:r>
                        <a:rPr lang="en-IN" sz="1800"/>
                        <a:t>98.34 %</a:t>
                      </a:r>
                      <a:endParaRPr/>
                    </a:p>
                  </a:txBody>
                  <a:tcPr marL="91450" marR="91450" marT="45725" marB="45725"/>
                </a:tc>
                <a:tc>
                  <a:txBody>
                    <a:bodyPr/>
                    <a:lstStyle/>
                    <a:p>
                      <a:pPr marL="0" marR="0" lvl="0" indent="0" algn="l" rtl="0">
                        <a:spcBef>
                          <a:spcPts val="0"/>
                        </a:spcBef>
                        <a:spcAft>
                          <a:spcPts val="0"/>
                        </a:spcAft>
                        <a:buNone/>
                      </a:pPr>
                      <a:r>
                        <a:rPr lang="en-IN" sz="1800"/>
                        <a:t>98.94 %</a:t>
                      </a:r>
                      <a:endParaRPr/>
                    </a:p>
                  </a:txBody>
                  <a:tcPr marL="91450" marR="91450" marT="45725" marB="45725"/>
                </a:tc>
                <a:tc>
                  <a:txBody>
                    <a:bodyPr/>
                    <a:lstStyle/>
                    <a:p>
                      <a:pPr marL="0" marR="0" lvl="0" indent="0" algn="l" rtl="0">
                        <a:spcBef>
                          <a:spcPts val="0"/>
                        </a:spcBef>
                        <a:spcAft>
                          <a:spcPts val="0"/>
                        </a:spcAft>
                        <a:buNone/>
                      </a:pPr>
                      <a:r>
                        <a:rPr lang="en-IN" sz="1800"/>
                        <a:t>99.42 %</a:t>
                      </a:r>
                      <a:endParaRPr/>
                    </a:p>
                  </a:txBody>
                  <a:tcPr marL="91450" marR="91450" marT="45725" marB="45725"/>
                </a:tc>
                <a:extLst>
                  <a:ext uri="{0D108BD9-81ED-4DB2-BD59-A6C34878D82A}">
                    <a16:rowId xmlns:a16="http://schemas.microsoft.com/office/drawing/2014/main" val="10002"/>
                  </a:ext>
                </a:extLst>
              </a:tr>
              <a:tr h="658550">
                <a:tc>
                  <a:txBody>
                    <a:bodyPr/>
                    <a:lstStyle/>
                    <a:p>
                      <a:pPr marL="0" marR="0" lvl="0" indent="0" algn="l" rtl="0">
                        <a:spcBef>
                          <a:spcPts val="0"/>
                        </a:spcBef>
                        <a:spcAft>
                          <a:spcPts val="0"/>
                        </a:spcAft>
                        <a:buNone/>
                      </a:pPr>
                      <a:r>
                        <a:rPr lang="en-IN" sz="1800"/>
                        <a:t>IGBTs(Low Freq)</a:t>
                      </a:r>
                      <a:endParaRPr/>
                    </a:p>
                  </a:txBody>
                  <a:tcPr marL="91450" marR="91450" marT="45725" marB="45725"/>
                </a:tc>
                <a:tc>
                  <a:txBody>
                    <a:bodyPr/>
                    <a:lstStyle/>
                    <a:p>
                      <a:pPr marL="0" marR="0" lvl="0" indent="0" algn="l" rtl="0">
                        <a:spcBef>
                          <a:spcPts val="0"/>
                        </a:spcBef>
                        <a:spcAft>
                          <a:spcPts val="0"/>
                        </a:spcAft>
                        <a:buNone/>
                      </a:pPr>
                      <a:r>
                        <a:rPr lang="en-IN" sz="1800"/>
                        <a:t>0</a:t>
                      </a:r>
                      <a:endParaRPr/>
                    </a:p>
                  </a:txBody>
                  <a:tcPr marL="91450" marR="91450" marT="45725" marB="45725"/>
                </a:tc>
                <a:tc>
                  <a:txBody>
                    <a:bodyPr/>
                    <a:lstStyle/>
                    <a:p>
                      <a:pPr marL="0" marR="0" lvl="0" indent="0" algn="l" rtl="0">
                        <a:spcBef>
                          <a:spcPts val="0"/>
                        </a:spcBef>
                        <a:spcAft>
                          <a:spcPts val="0"/>
                        </a:spcAft>
                        <a:buNone/>
                      </a:pPr>
                      <a:r>
                        <a:rPr lang="en-IN" sz="1800"/>
                        <a:t>0</a:t>
                      </a:r>
                      <a:endParaRPr/>
                    </a:p>
                  </a:txBody>
                  <a:tcPr marL="91450" marR="91450" marT="45725" marB="45725"/>
                </a:tc>
                <a:tc>
                  <a:txBody>
                    <a:bodyPr/>
                    <a:lstStyle/>
                    <a:p>
                      <a:pPr marL="0" marR="0" lvl="0" indent="0" algn="l" rtl="0">
                        <a:spcBef>
                          <a:spcPts val="0"/>
                        </a:spcBef>
                        <a:spcAft>
                          <a:spcPts val="0"/>
                        </a:spcAft>
                        <a:buNone/>
                      </a:pPr>
                      <a:r>
                        <a:rPr lang="en-IN" sz="1800"/>
                        <a:t>0</a:t>
                      </a:r>
                      <a:endParaRPr/>
                    </a:p>
                  </a:txBody>
                  <a:tcPr marL="91450" marR="91450" marT="45725" marB="45725"/>
                </a:tc>
                <a:tc>
                  <a:txBody>
                    <a:bodyPr/>
                    <a:lstStyle/>
                    <a:p>
                      <a:pPr marL="0" marR="0" lvl="0" indent="0" algn="l" rtl="0">
                        <a:spcBef>
                          <a:spcPts val="0"/>
                        </a:spcBef>
                        <a:spcAft>
                          <a:spcPts val="0"/>
                        </a:spcAft>
                        <a:buNone/>
                      </a:pPr>
                      <a:r>
                        <a:rPr lang="en-IN" sz="1800"/>
                        <a:t>0</a:t>
                      </a:r>
                      <a:endParaRPr/>
                    </a:p>
                  </a:txBody>
                  <a:tcPr marL="91450" marR="91450" marT="45725" marB="45725"/>
                </a:tc>
                <a:tc>
                  <a:txBody>
                    <a:bodyPr/>
                    <a:lstStyle/>
                    <a:p>
                      <a:pPr marL="0" marR="0" lvl="0" indent="0" algn="l" rtl="0">
                        <a:spcBef>
                          <a:spcPts val="0"/>
                        </a:spcBef>
                        <a:spcAft>
                          <a:spcPts val="0"/>
                        </a:spcAft>
                        <a:buNone/>
                      </a:pPr>
                      <a:r>
                        <a:rPr lang="en-IN" sz="1800"/>
                        <a:t>12</a:t>
                      </a:r>
                      <a:endParaRPr/>
                    </a:p>
                  </a:txBody>
                  <a:tcPr marL="91450" marR="91450" marT="45725" marB="45725"/>
                </a:tc>
                <a:tc>
                  <a:txBody>
                    <a:bodyPr/>
                    <a:lstStyle/>
                    <a:p>
                      <a:pPr marL="0" marR="0" lvl="0" indent="0" algn="l" rtl="0">
                        <a:spcBef>
                          <a:spcPts val="0"/>
                        </a:spcBef>
                        <a:spcAft>
                          <a:spcPts val="0"/>
                        </a:spcAft>
                        <a:buNone/>
                      </a:pPr>
                      <a:r>
                        <a:rPr lang="en-IN" sz="1800"/>
                        <a:t>0</a:t>
                      </a:r>
                      <a:endParaRPr/>
                    </a:p>
                  </a:txBody>
                  <a:tcPr marL="91450" marR="91450" marT="45725" marB="45725"/>
                </a:tc>
                <a:extLst>
                  <a:ext uri="{0D108BD9-81ED-4DB2-BD59-A6C34878D82A}">
                    <a16:rowId xmlns:a16="http://schemas.microsoft.com/office/drawing/2014/main" val="10003"/>
                  </a:ext>
                </a:extLst>
              </a:tr>
              <a:tr h="376300">
                <a:tc>
                  <a:txBody>
                    <a:bodyPr/>
                    <a:lstStyle/>
                    <a:p>
                      <a:pPr marL="0" marR="0" lvl="0" indent="0" algn="l" rtl="0">
                        <a:spcBef>
                          <a:spcPts val="0"/>
                        </a:spcBef>
                        <a:spcAft>
                          <a:spcPts val="0"/>
                        </a:spcAft>
                        <a:buNone/>
                      </a:pPr>
                      <a:r>
                        <a:rPr lang="en-IN" sz="1800"/>
                        <a:t>Total MOSFETs</a:t>
                      </a:r>
                      <a:endParaRPr/>
                    </a:p>
                  </a:txBody>
                  <a:tcPr marL="91450" marR="91450" marT="45725" marB="45725"/>
                </a:tc>
                <a:tc>
                  <a:txBody>
                    <a:bodyPr/>
                    <a:lstStyle/>
                    <a:p>
                      <a:pPr marL="0" marR="0" lvl="0" indent="0" algn="l" rtl="0">
                        <a:spcBef>
                          <a:spcPts val="0"/>
                        </a:spcBef>
                        <a:spcAft>
                          <a:spcPts val="0"/>
                        </a:spcAft>
                        <a:buNone/>
                      </a:pPr>
                      <a:r>
                        <a:rPr lang="en-IN" sz="1800"/>
                        <a:t>6</a:t>
                      </a:r>
                      <a:endParaRPr/>
                    </a:p>
                  </a:txBody>
                  <a:tcPr marL="91450" marR="91450" marT="45725" marB="45725"/>
                </a:tc>
                <a:tc>
                  <a:txBody>
                    <a:bodyPr/>
                    <a:lstStyle/>
                    <a:p>
                      <a:pPr marL="0" marR="0" lvl="0" indent="0" algn="l" rtl="0">
                        <a:spcBef>
                          <a:spcPts val="0"/>
                        </a:spcBef>
                        <a:spcAft>
                          <a:spcPts val="0"/>
                        </a:spcAft>
                        <a:buNone/>
                      </a:pPr>
                      <a:r>
                        <a:rPr lang="en-IN" sz="1800"/>
                        <a:t>12</a:t>
                      </a:r>
                      <a:endParaRPr/>
                    </a:p>
                  </a:txBody>
                  <a:tcPr marL="91450" marR="91450" marT="45725" marB="45725"/>
                </a:tc>
                <a:tc>
                  <a:txBody>
                    <a:bodyPr/>
                    <a:lstStyle/>
                    <a:p>
                      <a:pPr marL="0" marR="0" lvl="0" indent="0" algn="l" rtl="0">
                        <a:spcBef>
                          <a:spcPts val="0"/>
                        </a:spcBef>
                        <a:spcAft>
                          <a:spcPts val="0"/>
                        </a:spcAft>
                        <a:buNone/>
                      </a:pPr>
                      <a:r>
                        <a:rPr lang="en-IN" sz="1800"/>
                        <a:t>12</a:t>
                      </a:r>
                      <a:endParaRPr/>
                    </a:p>
                  </a:txBody>
                  <a:tcPr marL="91450" marR="91450" marT="45725" marB="45725"/>
                </a:tc>
                <a:tc>
                  <a:txBody>
                    <a:bodyPr/>
                    <a:lstStyle/>
                    <a:p>
                      <a:pPr marL="0" marR="0" lvl="0" indent="0" algn="l" rtl="0">
                        <a:spcBef>
                          <a:spcPts val="0"/>
                        </a:spcBef>
                        <a:spcAft>
                          <a:spcPts val="0"/>
                        </a:spcAft>
                        <a:buNone/>
                      </a:pPr>
                      <a:r>
                        <a:rPr lang="en-IN" sz="1800"/>
                        <a:t>12</a:t>
                      </a:r>
                      <a:endParaRPr/>
                    </a:p>
                  </a:txBody>
                  <a:tcPr marL="91450" marR="91450" marT="45725" marB="45725"/>
                </a:tc>
                <a:tc>
                  <a:txBody>
                    <a:bodyPr/>
                    <a:lstStyle/>
                    <a:p>
                      <a:pPr marL="0" marR="0" lvl="0" indent="0" algn="l" rtl="0">
                        <a:spcBef>
                          <a:spcPts val="0"/>
                        </a:spcBef>
                        <a:spcAft>
                          <a:spcPts val="0"/>
                        </a:spcAft>
                        <a:buNone/>
                      </a:pPr>
                      <a:r>
                        <a:rPr lang="en-IN" sz="1800"/>
                        <a:t>6</a:t>
                      </a:r>
                      <a:endParaRPr/>
                    </a:p>
                  </a:txBody>
                  <a:tcPr marL="91450" marR="91450" marT="45725" marB="45725"/>
                </a:tc>
                <a:tc>
                  <a:txBody>
                    <a:bodyPr/>
                    <a:lstStyle/>
                    <a:p>
                      <a:pPr marL="0" marR="0" lvl="0" indent="0" algn="l" rtl="0">
                        <a:spcBef>
                          <a:spcPts val="0"/>
                        </a:spcBef>
                        <a:spcAft>
                          <a:spcPts val="0"/>
                        </a:spcAft>
                        <a:buNone/>
                      </a:pPr>
                      <a:r>
                        <a:rPr lang="en-IN" sz="1800"/>
                        <a:t>24</a:t>
                      </a:r>
                      <a:endParaRPr/>
                    </a:p>
                  </a:txBody>
                  <a:tcPr marL="91450" marR="91450" marT="45725" marB="45725"/>
                </a:tc>
                <a:extLst>
                  <a:ext uri="{0D108BD9-81ED-4DB2-BD59-A6C34878D82A}">
                    <a16:rowId xmlns:a16="http://schemas.microsoft.com/office/drawing/2014/main" val="10004"/>
                  </a:ext>
                </a:extLst>
              </a:tr>
              <a:tr h="376300">
                <a:tc>
                  <a:txBody>
                    <a:bodyPr/>
                    <a:lstStyle/>
                    <a:p>
                      <a:pPr marL="0" marR="0" lvl="0" indent="0" algn="l" rtl="0">
                        <a:spcBef>
                          <a:spcPts val="0"/>
                        </a:spcBef>
                        <a:spcAft>
                          <a:spcPts val="0"/>
                        </a:spcAft>
                        <a:buNone/>
                      </a:pPr>
                      <a:r>
                        <a:rPr lang="en-IN" sz="1800"/>
                        <a:t>Diodes</a:t>
                      </a:r>
                      <a:endParaRPr/>
                    </a:p>
                  </a:txBody>
                  <a:tcPr marL="91450" marR="91450" marT="45725" marB="45725"/>
                </a:tc>
                <a:tc>
                  <a:txBody>
                    <a:bodyPr/>
                    <a:lstStyle/>
                    <a:p>
                      <a:pPr marL="0" marR="0" lvl="0" indent="0" algn="l" rtl="0">
                        <a:spcBef>
                          <a:spcPts val="0"/>
                        </a:spcBef>
                        <a:spcAft>
                          <a:spcPts val="0"/>
                        </a:spcAft>
                        <a:buNone/>
                      </a:pPr>
                      <a:r>
                        <a:rPr lang="en-IN" sz="1800"/>
                        <a:t>0</a:t>
                      </a:r>
                      <a:endParaRPr/>
                    </a:p>
                  </a:txBody>
                  <a:tcPr marL="91450" marR="91450" marT="45725" marB="45725"/>
                </a:tc>
                <a:tc>
                  <a:txBody>
                    <a:bodyPr/>
                    <a:lstStyle/>
                    <a:p>
                      <a:pPr marL="0" marR="0" lvl="0" indent="0" algn="l" rtl="0">
                        <a:spcBef>
                          <a:spcPts val="0"/>
                        </a:spcBef>
                        <a:spcAft>
                          <a:spcPts val="0"/>
                        </a:spcAft>
                        <a:buNone/>
                      </a:pPr>
                      <a:r>
                        <a:rPr lang="en-IN" sz="1800"/>
                        <a:t>0</a:t>
                      </a:r>
                      <a:endParaRPr/>
                    </a:p>
                  </a:txBody>
                  <a:tcPr marL="91450" marR="91450" marT="45725" marB="45725"/>
                </a:tc>
                <a:tc>
                  <a:txBody>
                    <a:bodyPr/>
                    <a:lstStyle/>
                    <a:p>
                      <a:pPr marL="0" marR="0" lvl="0" indent="0" algn="l" rtl="0">
                        <a:spcBef>
                          <a:spcPts val="0"/>
                        </a:spcBef>
                        <a:spcAft>
                          <a:spcPts val="0"/>
                        </a:spcAft>
                        <a:buNone/>
                      </a:pPr>
                      <a:r>
                        <a:rPr lang="en-IN" sz="1800"/>
                        <a:t>0</a:t>
                      </a:r>
                      <a:endParaRPr/>
                    </a:p>
                  </a:txBody>
                  <a:tcPr marL="91450" marR="91450" marT="45725" marB="45725"/>
                </a:tc>
                <a:tc>
                  <a:txBody>
                    <a:bodyPr/>
                    <a:lstStyle/>
                    <a:p>
                      <a:pPr marL="0" marR="0" lvl="0" indent="0" algn="l" rtl="0">
                        <a:spcBef>
                          <a:spcPts val="0"/>
                        </a:spcBef>
                        <a:spcAft>
                          <a:spcPts val="0"/>
                        </a:spcAft>
                        <a:buNone/>
                      </a:pPr>
                      <a:r>
                        <a:rPr lang="en-IN" sz="1800"/>
                        <a:t>0</a:t>
                      </a:r>
                      <a:endParaRPr/>
                    </a:p>
                  </a:txBody>
                  <a:tcPr marL="91450" marR="91450" marT="45725" marB="45725"/>
                </a:tc>
                <a:tc>
                  <a:txBody>
                    <a:bodyPr/>
                    <a:lstStyle/>
                    <a:p>
                      <a:pPr marL="0" marR="0" lvl="0" indent="0" algn="l" rtl="0">
                        <a:spcBef>
                          <a:spcPts val="0"/>
                        </a:spcBef>
                        <a:spcAft>
                          <a:spcPts val="0"/>
                        </a:spcAft>
                        <a:buNone/>
                      </a:pPr>
                      <a:r>
                        <a:rPr lang="en-IN" sz="1800"/>
                        <a:t>12</a:t>
                      </a:r>
                      <a:endParaRPr/>
                    </a:p>
                  </a:txBody>
                  <a:tcPr marL="91450" marR="91450" marT="45725" marB="45725"/>
                </a:tc>
                <a:tc>
                  <a:txBody>
                    <a:bodyPr/>
                    <a:lstStyle/>
                    <a:p>
                      <a:pPr marL="0" marR="0" lvl="0" indent="0" algn="l" rtl="0">
                        <a:spcBef>
                          <a:spcPts val="0"/>
                        </a:spcBef>
                        <a:spcAft>
                          <a:spcPts val="0"/>
                        </a:spcAft>
                        <a:buNone/>
                      </a:pPr>
                      <a:r>
                        <a:rPr lang="en-IN" sz="1800"/>
                        <a:t>0</a:t>
                      </a:r>
                      <a:endParaRPr/>
                    </a:p>
                  </a:txBody>
                  <a:tcPr marL="91450" marR="91450" marT="45725" marB="45725"/>
                </a:tc>
                <a:extLst>
                  <a:ext uri="{0D108BD9-81ED-4DB2-BD59-A6C34878D82A}">
                    <a16:rowId xmlns:a16="http://schemas.microsoft.com/office/drawing/2014/main" val="10005"/>
                  </a:ext>
                </a:extLst>
              </a:tr>
              <a:tr h="635550">
                <a:tc>
                  <a:txBody>
                    <a:bodyPr/>
                    <a:lstStyle/>
                    <a:p>
                      <a:pPr marL="0" marR="0" lvl="0" indent="0" algn="l" rtl="0">
                        <a:spcBef>
                          <a:spcPts val="0"/>
                        </a:spcBef>
                        <a:spcAft>
                          <a:spcPts val="0"/>
                        </a:spcAft>
                        <a:buNone/>
                      </a:pPr>
                      <a:r>
                        <a:rPr lang="en-IN" sz="1800"/>
                        <a:t>Switch cost</a:t>
                      </a:r>
                      <a:endParaRPr/>
                    </a:p>
                  </a:txBody>
                  <a:tcPr marL="91450" marR="91450" marT="45725" marB="45725"/>
                </a:tc>
                <a:tc>
                  <a:txBody>
                    <a:bodyPr/>
                    <a:lstStyle/>
                    <a:p>
                      <a:pPr marL="0" marR="0" lvl="0" indent="0" algn="l" rtl="0">
                        <a:spcBef>
                          <a:spcPts val="0"/>
                        </a:spcBef>
                        <a:spcAft>
                          <a:spcPts val="0"/>
                        </a:spcAft>
                        <a:buNone/>
                      </a:pPr>
                      <a:r>
                        <a:rPr lang="en-IN" sz="1800"/>
                        <a:t>35,691 </a:t>
                      </a:r>
                      <a:endParaRPr/>
                    </a:p>
                  </a:txBody>
                  <a:tcPr marL="91450" marR="91450" marT="45725" marB="45725"/>
                </a:tc>
                <a:tc>
                  <a:txBody>
                    <a:bodyPr/>
                    <a:lstStyle/>
                    <a:p>
                      <a:pPr marL="0" marR="0" lvl="0" indent="0" algn="l" rtl="0">
                        <a:spcBef>
                          <a:spcPts val="0"/>
                        </a:spcBef>
                        <a:spcAft>
                          <a:spcPts val="0"/>
                        </a:spcAft>
                        <a:buNone/>
                      </a:pPr>
                      <a:r>
                        <a:rPr lang="en-IN" sz="1800"/>
                        <a:t>47,722</a:t>
                      </a:r>
                      <a:endParaRPr/>
                    </a:p>
                  </a:txBody>
                  <a:tcPr marL="91450" marR="91450" marT="45725" marB="45725"/>
                </a:tc>
                <a:tc>
                  <a:txBody>
                    <a:bodyPr/>
                    <a:lstStyle/>
                    <a:p>
                      <a:pPr marL="0" marR="0" lvl="0" indent="0" algn="l" rtl="0">
                        <a:spcBef>
                          <a:spcPts val="0"/>
                        </a:spcBef>
                        <a:spcAft>
                          <a:spcPts val="0"/>
                        </a:spcAft>
                        <a:buNone/>
                      </a:pPr>
                      <a:r>
                        <a:rPr lang="en-IN" sz="1800"/>
                        <a:t>47,722</a:t>
                      </a:r>
                      <a:endParaRPr/>
                    </a:p>
                  </a:txBody>
                  <a:tcPr marL="91450" marR="91450" marT="45725" marB="45725"/>
                </a:tc>
                <a:tc>
                  <a:txBody>
                    <a:bodyPr/>
                    <a:lstStyle/>
                    <a:p>
                      <a:pPr marL="0" marR="0" lvl="0" indent="0" algn="l" rtl="0">
                        <a:spcBef>
                          <a:spcPts val="0"/>
                        </a:spcBef>
                        <a:spcAft>
                          <a:spcPts val="0"/>
                        </a:spcAft>
                        <a:buNone/>
                      </a:pPr>
                      <a:r>
                        <a:rPr lang="en-IN" sz="1800"/>
                        <a:t>34,434</a:t>
                      </a:r>
                      <a:endParaRPr/>
                    </a:p>
                  </a:txBody>
                  <a:tcPr marL="91450" marR="91450" marT="45725" marB="45725"/>
                </a:tc>
                <a:tc>
                  <a:txBody>
                    <a:bodyPr/>
                    <a:lstStyle/>
                    <a:p>
                      <a:pPr marL="0" marR="0" lvl="0" indent="0" algn="l" rtl="0">
                        <a:spcBef>
                          <a:spcPts val="0"/>
                        </a:spcBef>
                        <a:spcAft>
                          <a:spcPts val="0"/>
                        </a:spcAft>
                        <a:buNone/>
                      </a:pPr>
                      <a:r>
                        <a:rPr lang="en-IN" sz="1800"/>
                        <a:t>47,427</a:t>
                      </a:r>
                      <a:endParaRPr/>
                    </a:p>
                  </a:txBody>
                  <a:tcPr marL="91450" marR="91450" marT="45725" marB="45725"/>
                </a:tc>
                <a:tc>
                  <a:txBody>
                    <a:bodyPr/>
                    <a:lstStyle/>
                    <a:p>
                      <a:pPr marL="0" marR="0" lvl="0" indent="0" algn="l" rtl="0">
                        <a:spcBef>
                          <a:spcPts val="0"/>
                        </a:spcBef>
                        <a:spcAft>
                          <a:spcPts val="0"/>
                        </a:spcAft>
                        <a:buNone/>
                      </a:pPr>
                      <a:r>
                        <a:rPr lang="en-IN" sz="1800"/>
                        <a:t>68,864</a:t>
                      </a:r>
                      <a:endParaRPr/>
                    </a:p>
                  </a:txBody>
                  <a:tcPr marL="91450" marR="91450" marT="45725" marB="45725"/>
                </a:tc>
                <a:extLst>
                  <a:ext uri="{0D108BD9-81ED-4DB2-BD59-A6C34878D82A}">
                    <a16:rowId xmlns:a16="http://schemas.microsoft.com/office/drawing/2014/main" val="10006"/>
                  </a:ext>
                </a:extLst>
              </a:tr>
              <a:tr h="376300">
                <a:tc>
                  <a:txBody>
                    <a:bodyPr/>
                    <a:lstStyle/>
                    <a:p>
                      <a:pPr marL="0" marR="0" lvl="0" indent="0" algn="l" rtl="0">
                        <a:spcBef>
                          <a:spcPts val="0"/>
                        </a:spcBef>
                        <a:spcAft>
                          <a:spcPts val="0"/>
                        </a:spcAft>
                        <a:buNone/>
                      </a:pPr>
                      <a:r>
                        <a:rPr lang="en-IN" sz="1800"/>
                        <a:t>Line THD</a:t>
                      </a:r>
                      <a:endParaRPr/>
                    </a:p>
                  </a:txBody>
                  <a:tcPr marL="91450" marR="91450" marT="45725" marB="45725"/>
                </a:tc>
                <a:tc>
                  <a:txBody>
                    <a:bodyPr/>
                    <a:lstStyle/>
                    <a:p>
                      <a:pPr marL="0" marR="0" lvl="0" indent="0" algn="l" rtl="0">
                        <a:spcBef>
                          <a:spcPts val="0"/>
                        </a:spcBef>
                        <a:spcAft>
                          <a:spcPts val="0"/>
                        </a:spcAft>
                        <a:buNone/>
                      </a:pPr>
                      <a:r>
                        <a:rPr lang="en-IN" sz="1800"/>
                        <a:t>55.36 %</a:t>
                      </a:r>
                      <a:endParaRPr/>
                    </a:p>
                  </a:txBody>
                  <a:tcPr marL="91450" marR="91450" marT="45725" marB="45725"/>
                </a:tc>
                <a:tc>
                  <a:txBody>
                    <a:bodyPr/>
                    <a:lstStyle/>
                    <a:p>
                      <a:pPr marL="0" marR="0" lvl="0" indent="0" algn="l" rtl="0">
                        <a:spcBef>
                          <a:spcPts val="0"/>
                        </a:spcBef>
                        <a:spcAft>
                          <a:spcPts val="0"/>
                        </a:spcAft>
                        <a:buNone/>
                      </a:pPr>
                      <a:r>
                        <a:rPr lang="en-IN" sz="1800"/>
                        <a:t>53.47 %</a:t>
                      </a:r>
                      <a:endParaRPr/>
                    </a:p>
                  </a:txBody>
                  <a:tcPr marL="91450" marR="91450" marT="45725" marB="45725"/>
                </a:tc>
                <a:tc>
                  <a:txBody>
                    <a:bodyPr/>
                    <a:lstStyle/>
                    <a:p>
                      <a:pPr marL="0" marR="0" lvl="0" indent="0" algn="l" rtl="0">
                        <a:spcBef>
                          <a:spcPts val="0"/>
                        </a:spcBef>
                        <a:spcAft>
                          <a:spcPts val="0"/>
                        </a:spcAft>
                        <a:buNone/>
                      </a:pPr>
                      <a:r>
                        <a:rPr lang="en-IN" sz="1800"/>
                        <a:t>37.75% ,37.67%</a:t>
                      </a:r>
                      <a:endParaRPr/>
                    </a:p>
                  </a:txBody>
                  <a:tcPr marL="91450" marR="91450" marT="45725" marB="45725"/>
                </a:tc>
                <a:tc>
                  <a:txBody>
                    <a:bodyPr/>
                    <a:lstStyle/>
                    <a:p>
                      <a:pPr marL="0" marR="0" lvl="0" indent="0" algn="l" rtl="0">
                        <a:spcBef>
                          <a:spcPts val="0"/>
                        </a:spcBef>
                        <a:spcAft>
                          <a:spcPts val="0"/>
                        </a:spcAft>
                        <a:buNone/>
                      </a:pPr>
                      <a:r>
                        <a:rPr lang="en-IN" sz="1800"/>
                        <a:t>33.18 %</a:t>
                      </a:r>
                      <a:endParaRPr/>
                    </a:p>
                  </a:txBody>
                  <a:tcPr marL="91450" marR="91450" marT="45725" marB="45725"/>
                </a:tc>
                <a:tc>
                  <a:txBody>
                    <a:bodyPr/>
                    <a:lstStyle/>
                    <a:p>
                      <a:pPr marL="0" marR="0" lvl="0" indent="0" algn="l" rtl="0">
                        <a:spcBef>
                          <a:spcPts val="0"/>
                        </a:spcBef>
                        <a:spcAft>
                          <a:spcPts val="0"/>
                        </a:spcAft>
                        <a:buNone/>
                      </a:pPr>
                      <a:r>
                        <a:rPr lang="en-IN" sz="1800"/>
                        <a:t>26.86 %</a:t>
                      </a:r>
                      <a:endParaRPr/>
                    </a:p>
                  </a:txBody>
                  <a:tcPr marL="91450" marR="91450" marT="45725" marB="45725"/>
                </a:tc>
                <a:tc>
                  <a:txBody>
                    <a:bodyPr/>
                    <a:lstStyle/>
                    <a:p>
                      <a:pPr marL="0" marR="0" lvl="0" indent="0" algn="l" rtl="0">
                        <a:spcBef>
                          <a:spcPts val="0"/>
                        </a:spcBef>
                        <a:spcAft>
                          <a:spcPts val="0"/>
                        </a:spcAft>
                        <a:buNone/>
                      </a:pPr>
                      <a:r>
                        <a:rPr lang="en-IN" sz="1800"/>
                        <a:t>33.43 %</a:t>
                      </a:r>
                      <a:endParaRPr/>
                    </a:p>
                  </a:txBody>
                  <a:tcPr marL="91450" marR="91450" marT="45725" marB="45725"/>
                </a:tc>
                <a:extLst>
                  <a:ext uri="{0D108BD9-81ED-4DB2-BD59-A6C34878D82A}">
                    <a16:rowId xmlns:a16="http://schemas.microsoft.com/office/drawing/2014/main" val="10007"/>
                  </a:ext>
                </a:extLst>
              </a:tr>
              <a:tr h="658550">
                <a:tc>
                  <a:txBody>
                    <a:bodyPr/>
                    <a:lstStyle/>
                    <a:p>
                      <a:pPr marL="0" marR="0" lvl="0" indent="0" algn="l" rtl="0">
                        <a:spcBef>
                          <a:spcPts val="0"/>
                        </a:spcBef>
                        <a:spcAft>
                          <a:spcPts val="0"/>
                        </a:spcAft>
                        <a:buNone/>
                      </a:pPr>
                      <a:r>
                        <a:rPr lang="en-IN" sz="1800"/>
                        <a:t>CM voltage peak</a:t>
                      </a:r>
                      <a:endParaRPr/>
                    </a:p>
                  </a:txBody>
                  <a:tcPr marL="91450" marR="91450" marT="45725" marB="45725"/>
                </a:tc>
                <a:tc>
                  <a:txBody>
                    <a:bodyPr/>
                    <a:lstStyle/>
                    <a:p>
                      <a:pPr marL="0" marR="0" lvl="0" indent="0" algn="l" rtl="0">
                        <a:spcBef>
                          <a:spcPts val="0"/>
                        </a:spcBef>
                        <a:spcAft>
                          <a:spcPts val="0"/>
                        </a:spcAft>
                        <a:buNone/>
                      </a:pPr>
                      <a:r>
                        <a:rPr lang="en-IN" sz="1800"/>
                        <a:t>0.5 Vdc</a:t>
                      </a:r>
                      <a:endParaRPr/>
                    </a:p>
                  </a:txBody>
                  <a:tcPr marL="91450" marR="91450" marT="45725" marB="45725"/>
                </a:tc>
                <a:tc>
                  <a:txBody>
                    <a:bodyPr/>
                    <a:lstStyle/>
                    <a:p>
                      <a:pPr marL="0" marR="0" lvl="0" indent="0" algn="l" rtl="0">
                        <a:spcBef>
                          <a:spcPts val="0"/>
                        </a:spcBef>
                        <a:spcAft>
                          <a:spcPts val="0"/>
                        </a:spcAft>
                        <a:buNone/>
                      </a:pPr>
                      <a:r>
                        <a:rPr lang="en-IN" sz="1800"/>
                        <a:t>0.33 Vdc</a:t>
                      </a:r>
                      <a:endParaRPr/>
                    </a:p>
                  </a:txBody>
                  <a:tcPr marL="91450" marR="91450" marT="45725" marB="45725"/>
                </a:tc>
                <a:tc>
                  <a:txBody>
                    <a:bodyPr/>
                    <a:lstStyle/>
                    <a:p>
                      <a:pPr marL="0" marR="0" lvl="0" indent="0" algn="l" rtl="0">
                        <a:spcBef>
                          <a:spcPts val="0"/>
                        </a:spcBef>
                        <a:spcAft>
                          <a:spcPts val="0"/>
                        </a:spcAft>
                        <a:buNone/>
                      </a:pPr>
                      <a:r>
                        <a:rPr lang="en-IN" sz="1800"/>
                        <a:t>0.16 Vdc ,0.33 Vdc </a:t>
                      </a:r>
                      <a:endParaRPr/>
                    </a:p>
                  </a:txBody>
                  <a:tcPr marL="91450" marR="91450" marT="45725" marB="45725"/>
                </a:tc>
                <a:tc>
                  <a:txBody>
                    <a:bodyPr/>
                    <a:lstStyle/>
                    <a:p>
                      <a:pPr marL="0" marR="0" lvl="0" indent="0" algn="l" rtl="0">
                        <a:spcBef>
                          <a:spcPts val="0"/>
                        </a:spcBef>
                        <a:spcAft>
                          <a:spcPts val="0"/>
                        </a:spcAft>
                        <a:buNone/>
                      </a:pPr>
                      <a:r>
                        <a:rPr lang="en-IN" sz="1800"/>
                        <a:t>0.1775 Vdc</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IN" sz="1800"/>
                        <a:t>0.5 Vdc</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IN" sz="1800"/>
                        <a:t>0.1775 Vdc</a:t>
                      </a:r>
                      <a:endParaRPr/>
                    </a:p>
                  </a:txBody>
                  <a:tcPr marL="91450" marR="91450" marT="45725" marB="45725"/>
                </a:tc>
                <a:extLst>
                  <a:ext uri="{0D108BD9-81ED-4DB2-BD59-A6C34878D82A}">
                    <a16:rowId xmlns:a16="http://schemas.microsoft.com/office/drawing/2014/main" val="10008"/>
                  </a:ext>
                </a:extLst>
              </a:tr>
            </a:tbl>
          </a:graphicData>
        </a:graphic>
      </p:graphicFrame>
      <p:sp>
        <p:nvSpPr>
          <p:cNvPr id="522" name="Google Shape;522;p60"/>
          <p:cNvSpPr txBox="1"/>
          <p:nvPr/>
        </p:nvSpPr>
        <p:spPr>
          <a:xfrm>
            <a:off x="105486" y="455599"/>
            <a:ext cx="11503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Calibri"/>
                <a:ea typeface="Calibri"/>
                <a:cs typeface="Calibri"/>
                <a:sym typeface="Calibri"/>
              </a:rPr>
              <a:t>Comparison of Inverter Candidates operating with SVM at Base speed Ma = 1.15</a:t>
            </a:r>
            <a:endParaRPr/>
          </a:p>
        </p:txBody>
      </p:sp>
      <p:sp>
        <p:nvSpPr>
          <p:cNvPr id="523" name="Google Shape;523;p60"/>
          <p:cNvSpPr txBox="1"/>
          <p:nvPr/>
        </p:nvSpPr>
        <p:spPr>
          <a:xfrm>
            <a:off x="5503817" y="5408023"/>
            <a:ext cx="1018903" cy="4093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 name="Google Shape;524;p60"/>
          <p:cNvSpPr txBox="1"/>
          <p:nvPr/>
        </p:nvSpPr>
        <p:spPr>
          <a:xfrm>
            <a:off x="105486" y="6488668"/>
            <a:ext cx="61510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0" i="0">
                <a:solidFill>
                  <a:schemeClr val="dk1"/>
                </a:solidFill>
                <a:latin typeface="Helvetica Neue"/>
                <a:ea typeface="Helvetica Neue"/>
                <a:cs typeface="Helvetica Neue"/>
                <a:sym typeface="Helvetica Neue"/>
              </a:rPr>
              <a:t>Φ is fundamental phase shift angle, θ is interleaving angle </a:t>
            </a:r>
            <a:endParaRPr sz="1800">
              <a:solidFill>
                <a:schemeClr val="dk1"/>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a:t>
            </a:fld>
            <a:r>
              <a:rPr lang="en-IN"/>
              <a:t> </a:t>
            </a:r>
            <a:endParaRPr/>
          </a:p>
        </p:txBody>
      </p:sp>
      <p:sp>
        <p:nvSpPr>
          <p:cNvPr id="189" name="Google Shape;189;p29"/>
          <p:cNvSpPr/>
          <p:nvPr/>
        </p:nvSpPr>
        <p:spPr>
          <a:xfrm>
            <a:off x="5943599" y="3276599"/>
            <a:ext cx="3633019" cy="363301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90" name="Google Shape;190;p29"/>
          <p:cNvPicPr preferRelativeResize="0"/>
          <p:nvPr/>
        </p:nvPicPr>
        <p:blipFill rotWithShape="1">
          <a:blip r:embed="rId3">
            <a:alphaModFix/>
          </a:blip>
          <a:srcRect/>
          <a:stretch/>
        </p:blipFill>
        <p:spPr>
          <a:xfrm>
            <a:off x="5405325" y="1265350"/>
            <a:ext cx="6786675" cy="4112950"/>
          </a:xfrm>
          <a:prstGeom prst="rect">
            <a:avLst/>
          </a:prstGeom>
          <a:noFill/>
          <a:ln>
            <a:noFill/>
          </a:ln>
        </p:spPr>
      </p:pic>
      <p:sp>
        <p:nvSpPr>
          <p:cNvPr id="191" name="Google Shape;191;p29"/>
          <p:cNvSpPr txBox="1"/>
          <p:nvPr/>
        </p:nvSpPr>
        <p:spPr>
          <a:xfrm>
            <a:off x="0" y="460154"/>
            <a:ext cx="7629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dk1"/>
                </a:solidFill>
                <a:latin typeface="Helvetica Neue"/>
                <a:ea typeface="Helvetica Neue"/>
                <a:cs typeface="Helvetica Neue"/>
                <a:sym typeface="Helvetica Neue"/>
              </a:rPr>
              <a:t>Motivation for Compact Traction Inverter </a:t>
            </a:r>
            <a:endParaRPr>
              <a:latin typeface="Helvetica Neue"/>
              <a:ea typeface="Helvetica Neue"/>
              <a:cs typeface="Helvetica Neue"/>
              <a:sym typeface="Helvetica Neue"/>
            </a:endParaRPr>
          </a:p>
        </p:txBody>
      </p:sp>
      <p:sp>
        <p:nvSpPr>
          <p:cNvPr id="192" name="Google Shape;192;p29"/>
          <p:cNvSpPr txBox="1"/>
          <p:nvPr/>
        </p:nvSpPr>
        <p:spPr>
          <a:xfrm>
            <a:off x="0" y="6446562"/>
            <a:ext cx="5373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600" baseline="-25000">
                <a:solidFill>
                  <a:schemeClr val="dk1"/>
                </a:solidFill>
              </a:rPr>
              <a:t>https://afdc.energy.gov/vehicles/how-do-all-electric-cars-work</a:t>
            </a:r>
            <a:endParaRPr sz="1600"/>
          </a:p>
        </p:txBody>
      </p:sp>
      <p:sp>
        <p:nvSpPr>
          <p:cNvPr id="193" name="Google Shape;193;p29"/>
          <p:cNvSpPr txBox="1"/>
          <p:nvPr/>
        </p:nvSpPr>
        <p:spPr>
          <a:xfrm>
            <a:off x="315350" y="1447900"/>
            <a:ext cx="4451100" cy="31464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Helvetica Neue"/>
              <a:buChar char="●"/>
            </a:pPr>
            <a:r>
              <a:rPr lang="en-IN" sz="1800" dirty="0">
                <a:latin typeface="Helvetica Neue"/>
                <a:ea typeface="Helvetica Neue"/>
                <a:cs typeface="Helvetica Neue"/>
                <a:sym typeface="Helvetica Neue"/>
              </a:rPr>
              <a:t>Range anxiety</a:t>
            </a:r>
            <a:endParaRPr sz="1800" dirty="0">
              <a:latin typeface="Helvetica Neue"/>
              <a:ea typeface="Helvetica Neue"/>
              <a:cs typeface="Helvetica Neue"/>
              <a:sym typeface="Helvetica Neue"/>
            </a:endParaRPr>
          </a:p>
          <a:p>
            <a:pPr marL="914400" lvl="1" indent="-342900" algn="l" rtl="0">
              <a:lnSpc>
                <a:spcPct val="150000"/>
              </a:lnSpc>
              <a:spcBef>
                <a:spcPts val="0"/>
              </a:spcBef>
              <a:spcAft>
                <a:spcPts val="0"/>
              </a:spcAft>
              <a:buSzPts val="1800"/>
              <a:buFont typeface="Helvetica Neue"/>
              <a:buChar char="○"/>
            </a:pPr>
            <a:r>
              <a:rPr lang="en-IN" sz="1800" dirty="0">
                <a:latin typeface="Helvetica Neue"/>
                <a:ea typeface="Helvetica Neue"/>
                <a:cs typeface="Helvetica Neue"/>
                <a:sym typeface="Helvetica Neue"/>
              </a:rPr>
              <a:t> </a:t>
            </a:r>
            <a:r>
              <a:rPr lang="en-IN" sz="1800" dirty="0">
                <a:solidFill>
                  <a:srgbClr val="FF0000"/>
                </a:solidFill>
                <a:latin typeface="Helvetica Neue"/>
                <a:ea typeface="Helvetica Neue"/>
                <a:cs typeface="Helvetica Neue"/>
                <a:sym typeface="Helvetica Neue"/>
              </a:rPr>
              <a:t>More efficient powertrain</a:t>
            </a:r>
            <a:endParaRPr sz="1800" dirty="0">
              <a:solidFill>
                <a:srgbClr val="FF0000"/>
              </a:solidFill>
              <a:latin typeface="Helvetica Neue"/>
              <a:ea typeface="Helvetica Neue"/>
              <a:cs typeface="Helvetica Neue"/>
              <a:sym typeface="Helvetica Neue"/>
            </a:endParaRPr>
          </a:p>
          <a:p>
            <a:pPr marL="914400" lvl="1" indent="-342900" algn="l" rtl="0">
              <a:lnSpc>
                <a:spcPct val="150000"/>
              </a:lnSpc>
              <a:spcBef>
                <a:spcPts val="0"/>
              </a:spcBef>
              <a:spcAft>
                <a:spcPts val="0"/>
              </a:spcAft>
              <a:buSzPts val="1800"/>
              <a:buFont typeface="Helvetica Neue"/>
              <a:buChar char="○"/>
            </a:pPr>
            <a:r>
              <a:rPr lang="en-IN" sz="1800" dirty="0">
                <a:latin typeface="Helvetica Neue"/>
                <a:ea typeface="Helvetica Neue"/>
                <a:cs typeface="Helvetica Neue"/>
                <a:sym typeface="Helvetica Neue"/>
              </a:rPr>
              <a:t>High energy density battery</a:t>
            </a:r>
            <a:endParaRPr sz="1800" dirty="0">
              <a:latin typeface="Helvetica Neue"/>
              <a:ea typeface="Helvetica Neue"/>
              <a:cs typeface="Helvetica Neue"/>
              <a:sym typeface="Helvetica Neue"/>
            </a:endParaRPr>
          </a:p>
          <a:p>
            <a:pPr marL="457200" lvl="0" indent="-342900" algn="l" rtl="0">
              <a:lnSpc>
                <a:spcPct val="150000"/>
              </a:lnSpc>
              <a:spcBef>
                <a:spcPts val="0"/>
              </a:spcBef>
              <a:spcAft>
                <a:spcPts val="0"/>
              </a:spcAft>
              <a:buSzPts val="1800"/>
              <a:buFont typeface="Helvetica Neue"/>
              <a:buChar char="●"/>
            </a:pPr>
            <a:r>
              <a:rPr lang="en-IN" sz="1800" dirty="0">
                <a:latin typeface="Helvetica Neue"/>
                <a:ea typeface="Helvetica Neue"/>
                <a:cs typeface="Helvetica Neue"/>
                <a:sym typeface="Helvetica Neue"/>
              </a:rPr>
              <a:t>Long Charging time</a:t>
            </a:r>
            <a:endParaRPr sz="1800" dirty="0">
              <a:latin typeface="Helvetica Neue"/>
              <a:ea typeface="Helvetica Neue"/>
              <a:cs typeface="Helvetica Neue"/>
              <a:sym typeface="Helvetica Neue"/>
            </a:endParaRPr>
          </a:p>
          <a:p>
            <a:pPr marL="914400" lvl="1" indent="-342900" algn="l" rtl="0">
              <a:lnSpc>
                <a:spcPct val="150000"/>
              </a:lnSpc>
              <a:spcBef>
                <a:spcPts val="0"/>
              </a:spcBef>
              <a:spcAft>
                <a:spcPts val="0"/>
              </a:spcAft>
              <a:buSzPts val="1800"/>
              <a:buFont typeface="Helvetica Neue"/>
              <a:buChar char="○"/>
            </a:pPr>
            <a:r>
              <a:rPr lang="en-IN" sz="1800" dirty="0">
                <a:solidFill>
                  <a:srgbClr val="FF0000"/>
                </a:solidFill>
                <a:latin typeface="Helvetica Neue"/>
                <a:ea typeface="Helvetica Neue"/>
                <a:cs typeface="Helvetica Neue"/>
                <a:sym typeface="Helvetica Neue"/>
              </a:rPr>
              <a:t>Using high power OBC utilizing 800 V DC bus</a:t>
            </a:r>
            <a:endParaRPr sz="1800" dirty="0">
              <a:solidFill>
                <a:srgbClr val="FF0000"/>
              </a:solidFill>
              <a:latin typeface="Helvetica Neue"/>
              <a:ea typeface="Helvetica Neue"/>
              <a:cs typeface="Helvetica Neue"/>
              <a:sym typeface="Helvetica Neue"/>
            </a:endParaRPr>
          </a:p>
          <a:p>
            <a:pPr marL="457200" lvl="0" indent="-342900" algn="l" rtl="0">
              <a:lnSpc>
                <a:spcPct val="150000"/>
              </a:lnSpc>
              <a:spcBef>
                <a:spcPts val="0"/>
              </a:spcBef>
              <a:spcAft>
                <a:spcPts val="0"/>
              </a:spcAft>
              <a:buSzPts val="1800"/>
              <a:buFont typeface="Helvetica Neue"/>
              <a:buChar char="●"/>
            </a:pPr>
            <a:r>
              <a:rPr lang="en-IN" sz="1800" dirty="0">
                <a:latin typeface="Helvetica Neue"/>
                <a:ea typeface="Helvetica Neue"/>
                <a:cs typeface="Helvetica Neue"/>
                <a:sym typeface="Helvetica Neue"/>
              </a:rPr>
              <a:t>Cost</a:t>
            </a:r>
            <a:endParaRPr sz="1800" dirty="0">
              <a:latin typeface="Helvetica Neue"/>
              <a:ea typeface="Helvetica Neue"/>
              <a:cs typeface="Helvetica Neue"/>
              <a:sym typeface="Helvetica Neue"/>
            </a:endParaRPr>
          </a:p>
          <a:p>
            <a:pPr marL="914400" lvl="1" indent="-342900" algn="l" rtl="0">
              <a:lnSpc>
                <a:spcPct val="150000"/>
              </a:lnSpc>
              <a:spcBef>
                <a:spcPts val="0"/>
              </a:spcBef>
              <a:spcAft>
                <a:spcPts val="0"/>
              </a:spcAft>
              <a:buSzPts val="1800"/>
              <a:buFont typeface="Helvetica Neue"/>
              <a:buChar char="○"/>
            </a:pPr>
            <a:r>
              <a:rPr lang="en-IN" sz="1800" dirty="0">
                <a:latin typeface="Helvetica Neue"/>
                <a:ea typeface="Helvetica Neue"/>
                <a:cs typeface="Helvetica Neue"/>
                <a:sym typeface="Helvetica Neue"/>
              </a:rPr>
              <a:t>Setting up huge charging infrastructure is required good policies. </a:t>
            </a:r>
            <a:endParaRPr sz="1800" dirty="0">
              <a:latin typeface="Helvetica Neue"/>
              <a:ea typeface="Helvetica Neue"/>
              <a:cs typeface="Helvetica Neue"/>
              <a:sym typeface="Helvetica Neue"/>
            </a:endParaRPr>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
        <p:nvSpPr>
          <p:cNvPr id="194" name="Google Shape;194;p29"/>
          <p:cNvSpPr txBox="1"/>
          <p:nvPr/>
        </p:nvSpPr>
        <p:spPr>
          <a:xfrm>
            <a:off x="315350" y="5763150"/>
            <a:ext cx="4634400" cy="8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a:solidFill>
                  <a:srgbClr val="FF0000"/>
                </a:solidFill>
                <a:latin typeface="Helvetica Neue"/>
                <a:ea typeface="Helvetica Neue"/>
                <a:cs typeface="Helvetica Neue"/>
                <a:sym typeface="Helvetica Neue"/>
              </a:rPr>
              <a:t>What Power electronics engineer can do ?</a:t>
            </a:r>
            <a:endParaRPr sz="1800" dirty="0">
              <a:solidFill>
                <a:srgbClr val="FF0000"/>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61"/>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40</a:t>
            </a:fld>
            <a:r>
              <a:rPr lang="en-IN"/>
              <a:t> </a:t>
            </a:r>
            <a:endParaRPr/>
          </a:p>
        </p:txBody>
      </p:sp>
      <p:sp>
        <p:nvSpPr>
          <p:cNvPr id="531" name="Google Shape;531;p61"/>
          <p:cNvSpPr txBox="1"/>
          <p:nvPr/>
        </p:nvSpPr>
        <p:spPr>
          <a:xfrm>
            <a:off x="114226" y="506530"/>
            <a:ext cx="5013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Calibri"/>
                <a:ea typeface="Calibri"/>
                <a:cs typeface="Calibri"/>
                <a:sym typeface="Calibri"/>
              </a:rPr>
              <a:t>Zero CM SVM technique</a:t>
            </a:r>
            <a:endParaRPr sz="2400"/>
          </a:p>
        </p:txBody>
      </p:sp>
      <p:pic>
        <p:nvPicPr>
          <p:cNvPr id="532" name="Google Shape;532;p61"/>
          <p:cNvPicPr preferRelativeResize="0"/>
          <p:nvPr/>
        </p:nvPicPr>
        <p:blipFill rotWithShape="1">
          <a:blip r:embed="rId3">
            <a:alphaModFix/>
          </a:blip>
          <a:srcRect/>
          <a:stretch/>
        </p:blipFill>
        <p:spPr>
          <a:xfrm>
            <a:off x="8390188" y="3649395"/>
            <a:ext cx="3319920" cy="2825953"/>
          </a:xfrm>
          <a:prstGeom prst="rect">
            <a:avLst/>
          </a:prstGeom>
          <a:noFill/>
          <a:ln>
            <a:noFill/>
          </a:ln>
        </p:spPr>
      </p:pic>
      <p:pic>
        <p:nvPicPr>
          <p:cNvPr id="533" name="Google Shape;533;p61"/>
          <p:cNvPicPr preferRelativeResize="0"/>
          <p:nvPr/>
        </p:nvPicPr>
        <p:blipFill rotWithShape="1">
          <a:blip r:embed="rId4">
            <a:alphaModFix/>
          </a:blip>
          <a:srcRect/>
          <a:stretch/>
        </p:blipFill>
        <p:spPr>
          <a:xfrm>
            <a:off x="257588" y="1136375"/>
            <a:ext cx="4360236" cy="3523070"/>
          </a:xfrm>
          <a:prstGeom prst="rect">
            <a:avLst/>
          </a:prstGeom>
          <a:noFill/>
          <a:ln>
            <a:noFill/>
          </a:ln>
        </p:spPr>
      </p:pic>
      <p:pic>
        <p:nvPicPr>
          <p:cNvPr id="534" name="Google Shape;534;p61"/>
          <p:cNvPicPr preferRelativeResize="0"/>
          <p:nvPr/>
        </p:nvPicPr>
        <p:blipFill rotWithShape="1">
          <a:blip r:embed="rId5">
            <a:alphaModFix/>
          </a:blip>
          <a:srcRect/>
          <a:stretch/>
        </p:blipFill>
        <p:spPr>
          <a:xfrm>
            <a:off x="192870" y="4827593"/>
            <a:ext cx="4489682" cy="1803493"/>
          </a:xfrm>
          <a:prstGeom prst="rect">
            <a:avLst/>
          </a:prstGeom>
          <a:noFill/>
          <a:ln>
            <a:noFill/>
          </a:ln>
        </p:spPr>
      </p:pic>
      <p:pic>
        <p:nvPicPr>
          <p:cNvPr id="535" name="Google Shape;535;p61"/>
          <p:cNvPicPr preferRelativeResize="0"/>
          <p:nvPr/>
        </p:nvPicPr>
        <p:blipFill rotWithShape="1">
          <a:blip r:embed="rId6">
            <a:alphaModFix/>
          </a:blip>
          <a:srcRect/>
          <a:stretch/>
        </p:blipFill>
        <p:spPr>
          <a:xfrm>
            <a:off x="8419059" y="772496"/>
            <a:ext cx="3262178" cy="2754226"/>
          </a:xfrm>
          <a:prstGeom prst="rect">
            <a:avLst/>
          </a:prstGeom>
          <a:noFill/>
          <a:ln>
            <a:noFill/>
          </a:ln>
        </p:spPr>
      </p:pic>
      <p:sp>
        <p:nvSpPr>
          <p:cNvPr id="536" name="Google Shape;536;p61"/>
          <p:cNvSpPr txBox="1"/>
          <p:nvPr/>
        </p:nvSpPr>
        <p:spPr>
          <a:xfrm>
            <a:off x="3518410" y="3978655"/>
            <a:ext cx="5014200" cy="512700"/>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latin typeface="Calibri"/>
                <a:ea typeface="Calibri"/>
                <a:cs typeface="Calibri"/>
                <a:sym typeface="Calibri"/>
              </a:rPr>
              <a:t> </a:t>
            </a:r>
            <a:endParaRPr/>
          </a:p>
        </p:txBody>
      </p:sp>
      <p:sp>
        <p:nvSpPr>
          <p:cNvPr id="3" name="TextBox 2">
            <a:extLst>
              <a:ext uri="{FF2B5EF4-FFF2-40B4-BE49-F238E27FC236}">
                <a16:creationId xmlns:a16="http://schemas.microsoft.com/office/drawing/2014/main" id="{CF868FC1-BE1C-D186-154E-55E8CFEB7D1C}"/>
              </a:ext>
            </a:extLst>
          </p:cNvPr>
          <p:cNvSpPr txBox="1"/>
          <p:nvPr/>
        </p:nvSpPr>
        <p:spPr>
          <a:xfrm>
            <a:off x="-6848" y="6365186"/>
            <a:ext cx="11716956" cy="523220"/>
          </a:xfrm>
          <a:prstGeom prst="rect">
            <a:avLst/>
          </a:prstGeom>
          <a:noFill/>
        </p:spPr>
        <p:txBody>
          <a:bodyPr wrap="square">
            <a:spAutoFit/>
          </a:bodyPr>
          <a:lstStyle/>
          <a:p>
            <a:pPr marL="0" lvl="0" indent="0" algn="l" rtl="0">
              <a:spcBef>
                <a:spcPts val="0"/>
              </a:spcBef>
              <a:spcAft>
                <a:spcPts val="0"/>
              </a:spcAft>
              <a:buNone/>
            </a:pPr>
            <a:r>
              <a:rPr lang="en-US" sz="1400" dirty="0">
                <a:solidFill>
                  <a:schemeClr val="dk1"/>
                </a:solidFill>
                <a:latin typeface="Helvetica Neue"/>
                <a:ea typeface="Helvetica Neue"/>
                <a:cs typeface="Helvetica Neue"/>
                <a:sym typeface="Helvetica Neue"/>
              </a:rPr>
              <a:t>D. Jiang, Z. Shen, and F. Wang, "Common-Mode Voltage Reduction for Paralleled Inverters," in IEEE Transactions on Power Electronics, vol. 33, no. 5, pp. 3961-3974, May 2018, </a:t>
            </a:r>
            <a:r>
              <a:rPr lang="en-US" sz="1400" dirty="0" err="1">
                <a:solidFill>
                  <a:schemeClr val="dk1"/>
                </a:solidFill>
                <a:latin typeface="Helvetica Neue"/>
                <a:ea typeface="Helvetica Neue"/>
                <a:cs typeface="Helvetica Neue"/>
                <a:sym typeface="Helvetica Neue"/>
              </a:rPr>
              <a:t>doi</a:t>
            </a:r>
            <a:r>
              <a:rPr lang="en-US" sz="1400" dirty="0">
                <a:solidFill>
                  <a:schemeClr val="dk1"/>
                </a:solidFill>
                <a:latin typeface="Helvetica Neue"/>
                <a:ea typeface="Helvetica Neue"/>
                <a:cs typeface="Helvetica Neue"/>
                <a:sym typeface="Helvetica Neue"/>
              </a:rPr>
              <a:t>: 10.1109/TPEL.2017.2712369.</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62"/>
          <p:cNvSpPr txBox="1"/>
          <p:nvPr/>
        </p:nvSpPr>
        <p:spPr>
          <a:xfrm>
            <a:off x="88575" y="571500"/>
            <a:ext cx="2496300" cy="63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a:latin typeface="Helvetica Neue"/>
                <a:ea typeface="Helvetica Neue"/>
                <a:cs typeface="Helvetica Neue"/>
                <a:sym typeface="Helvetica Neue"/>
              </a:rPr>
              <a:t>Future Work</a:t>
            </a:r>
            <a:endParaRPr sz="2400">
              <a:latin typeface="Helvetica Neue"/>
              <a:ea typeface="Helvetica Neue"/>
              <a:cs typeface="Helvetica Neue"/>
              <a:sym typeface="Helvetica Neue"/>
            </a:endParaRPr>
          </a:p>
        </p:txBody>
      </p:sp>
      <p:sp>
        <p:nvSpPr>
          <p:cNvPr id="543" name="Google Shape;543;p62"/>
          <p:cNvSpPr txBox="1"/>
          <p:nvPr/>
        </p:nvSpPr>
        <p:spPr>
          <a:xfrm>
            <a:off x="88575" y="1316000"/>
            <a:ext cx="12043200" cy="2540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Helvetica Neue"/>
              <a:buAutoNum type="arabicPeriod"/>
            </a:pPr>
            <a:r>
              <a:rPr lang="en-IN" sz="1800">
                <a:latin typeface="Helvetica Neue"/>
                <a:ea typeface="Helvetica Neue"/>
                <a:cs typeface="Helvetica Neue"/>
                <a:sym typeface="Helvetica Neue"/>
              </a:rPr>
              <a:t>Simulation implementation of ZERO CM SVM technique for common mode reduction at selected (𝚽, θ) = (60°,60</a:t>
            </a:r>
            <a:r>
              <a:rPr lang="en-IN" sz="1800">
                <a:solidFill>
                  <a:schemeClr val="dk1"/>
                </a:solidFill>
                <a:latin typeface="Helvetica Neue"/>
                <a:ea typeface="Helvetica Neue"/>
                <a:cs typeface="Helvetica Neue"/>
                <a:sym typeface="Helvetica Neue"/>
              </a:rPr>
              <a:t>°</a:t>
            </a:r>
            <a:r>
              <a:rPr lang="en-IN" sz="1800">
                <a:latin typeface="Helvetica Neue"/>
                <a:ea typeface="Helvetica Neue"/>
                <a:cs typeface="Helvetica Neue"/>
                <a:sym typeface="Helvetica Neue"/>
              </a:rPr>
              <a:t>).</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AutoNum type="arabicPeriod"/>
            </a:pPr>
            <a:r>
              <a:rPr lang="en-IN" sz="1800">
                <a:latin typeface="Helvetica Neue"/>
                <a:ea typeface="Helvetica Neue"/>
                <a:cs typeface="Helvetica Neue"/>
                <a:sym typeface="Helvetica Neue"/>
              </a:rPr>
              <a:t>Deciding of Power Level for working lab prototype.</a:t>
            </a:r>
            <a:endParaRPr sz="1800">
              <a:latin typeface="Helvetica Neue"/>
              <a:ea typeface="Helvetica Neue"/>
              <a:cs typeface="Helvetica Neue"/>
              <a:sym typeface="Helvetica Neue"/>
            </a:endParaRPr>
          </a:p>
          <a:p>
            <a:pPr marL="457200" lvl="0" indent="-342900" algn="l" rtl="0">
              <a:lnSpc>
                <a:spcPct val="115000"/>
              </a:lnSpc>
              <a:spcBef>
                <a:spcPts val="0"/>
              </a:spcBef>
              <a:spcAft>
                <a:spcPts val="0"/>
              </a:spcAft>
              <a:buSzPts val="1800"/>
              <a:buFont typeface="Helvetica Neue"/>
              <a:buAutoNum type="arabicPeriod"/>
            </a:pPr>
            <a:r>
              <a:rPr lang="en-IN" sz="1800">
                <a:latin typeface="Helvetica Neue"/>
                <a:ea typeface="Helvetica Neue"/>
                <a:cs typeface="Helvetica Neue"/>
                <a:sym typeface="Helvetica Neue"/>
              </a:rPr>
              <a:t>Hardware implementation of the decided topology.</a:t>
            </a:r>
            <a:endParaRPr sz="1800">
              <a:latin typeface="Helvetica Neue"/>
              <a:ea typeface="Helvetica Neue"/>
              <a:cs typeface="Helvetica Neue"/>
              <a:sym typeface="Helvetica Neue"/>
            </a:endParaRPr>
          </a:p>
          <a:p>
            <a:pPr marL="457200" lvl="0" indent="0" algn="l" rtl="0">
              <a:spcBef>
                <a:spcPts val="0"/>
              </a:spcBef>
              <a:spcAft>
                <a:spcPts val="0"/>
              </a:spcAft>
              <a:buNone/>
            </a:pPr>
            <a:endParaRPr sz="1800">
              <a:latin typeface="Helvetica Neue"/>
              <a:ea typeface="Helvetica Neue"/>
              <a:cs typeface="Helvetica Neue"/>
              <a:sym typeface="Helvetica Neue"/>
            </a:endParaRPr>
          </a:p>
          <a:p>
            <a:pPr marL="457200" lvl="0" indent="0" algn="l" rtl="0">
              <a:spcBef>
                <a:spcPts val="0"/>
              </a:spcBef>
              <a:spcAft>
                <a:spcPts val="0"/>
              </a:spcAft>
              <a:buNone/>
            </a:pPr>
            <a:endParaRPr>
              <a:latin typeface="Calibri"/>
              <a:ea typeface="Calibri"/>
              <a:cs typeface="Calibri"/>
              <a:sym typeface="Calibri"/>
            </a:endParaRPr>
          </a:p>
        </p:txBody>
      </p:sp>
      <p:pic>
        <p:nvPicPr>
          <p:cNvPr id="544" name="Google Shape;544;p62"/>
          <p:cNvPicPr preferRelativeResize="0"/>
          <p:nvPr/>
        </p:nvPicPr>
        <p:blipFill rotWithShape="1">
          <a:blip r:embed="rId3">
            <a:alphaModFix/>
          </a:blip>
          <a:srcRect/>
          <a:stretch/>
        </p:blipFill>
        <p:spPr>
          <a:xfrm>
            <a:off x="4331738" y="2691025"/>
            <a:ext cx="4360236" cy="3523070"/>
          </a:xfrm>
          <a:prstGeom prst="rect">
            <a:avLst/>
          </a:prstGeom>
          <a:noFill/>
          <a:ln>
            <a:noFill/>
          </a:ln>
        </p:spPr>
      </p:pic>
      <p:sp>
        <p:nvSpPr>
          <p:cNvPr id="545" name="Google Shape;545;p62"/>
          <p:cNvSpPr txBox="1"/>
          <p:nvPr/>
        </p:nvSpPr>
        <p:spPr>
          <a:xfrm>
            <a:off x="5015325" y="6275575"/>
            <a:ext cx="2562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600">
                <a:latin typeface="Helvetica Neue"/>
                <a:ea typeface="Helvetica Neue"/>
                <a:cs typeface="Helvetica Neue"/>
                <a:sym typeface="Helvetica Neue"/>
              </a:rPr>
              <a:t>2 Level Dual Inverter </a:t>
            </a:r>
            <a:endParaRPr sz="1600">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63"/>
          <p:cNvSpPr txBox="1"/>
          <p:nvPr/>
        </p:nvSpPr>
        <p:spPr>
          <a:xfrm>
            <a:off x="77650" y="505825"/>
            <a:ext cx="2156700" cy="3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400">
                <a:latin typeface="Helvetica Neue"/>
                <a:ea typeface="Helvetica Neue"/>
                <a:cs typeface="Helvetica Neue"/>
                <a:sym typeface="Helvetica Neue"/>
              </a:rPr>
              <a:t>References</a:t>
            </a:r>
            <a:endParaRPr sz="2400">
              <a:latin typeface="Helvetica Neue"/>
              <a:ea typeface="Helvetica Neue"/>
              <a:cs typeface="Helvetica Neue"/>
              <a:sym typeface="Helvetica Neue"/>
            </a:endParaRPr>
          </a:p>
        </p:txBody>
      </p:sp>
      <p:sp>
        <p:nvSpPr>
          <p:cNvPr id="552" name="Google Shape;552;p63"/>
          <p:cNvSpPr txBox="1"/>
          <p:nvPr/>
        </p:nvSpPr>
        <p:spPr>
          <a:xfrm>
            <a:off x="38850" y="747300"/>
            <a:ext cx="12114300" cy="611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dirty="0">
              <a:solidFill>
                <a:schemeClr val="dk1"/>
              </a:solidFill>
            </a:endParaRPr>
          </a:p>
          <a:p>
            <a:pPr marL="0" lvl="0" indent="0" algn="l" rtl="0">
              <a:spcBef>
                <a:spcPts val="0"/>
              </a:spcBef>
              <a:spcAft>
                <a:spcPts val="0"/>
              </a:spcAft>
              <a:buNone/>
            </a:pPr>
            <a:endParaRPr sz="1100" dirty="0">
              <a:solidFill>
                <a:schemeClr val="dk1"/>
              </a:solidFill>
            </a:endParaRPr>
          </a:p>
          <a:p>
            <a:pPr marL="0" lvl="0" indent="0" algn="l" rtl="0">
              <a:spcBef>
                <a:spcPts val="0"/>
              </a:spcBef>
              <a:spcAft>
                <a:spcPts val="0"/>
              </a:spcAft>
              <a:buNone/>
            </a:pPr>
            <a:r>
              <a:rPr lang="en-IN" sz="1100" dirty="0">
                <a:solidFill>
                  <a:schemeClr val="dk1"/>
                </a:solidFill>
                <a:latin typeface="Helvetica Neue"/>
                <a:ea typeface="Helvetica Neue"/>
                <a:cs typeface="Helvetica Neue"/>
                <a:sym typeface="Helvetica Neue"/>
              </a:rPr>
              <a:t>1. "Electrical and electronics technical team roadmap," U.S. DOE Vehicle Technology Office, Washington DC, USA, Tech. Rep., Oct 2017.</a:t>
            </a: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IN" sz="1100" dirty="0">
                <a:solidFill>
                  <a:schemeClr val="dk1"/>
                </a:solidFill>
                <a:latin typeface="Helvetica Neue"/>
                <a:ea typeface="Helvetica Neue"/>
                <a:cs typeface="Helvetica Neue"/>
                <a:sym typeface="Helvetica Neue"/>
              </a:rPr>
              <a:t>2. J. W. Kolar, T. M. </a:t>
            </a:r>
            <a:r>
              <a:rPr lang="en-IN" sz="1100" dirty="0" err="1">
                <a:solidFill>
                  <a:schemeClr val="dk1"/>
                </a:solidFill>
                <a:latin typeface="Helvetica Neue"/>
                <a:ea typeface="Helvetica Neue"/>
                <a:cs typeface="Helvetica Neue"/>
                <a:sym typeface="Helvetica Neue"/>
              </a:rPr>
              <a:t>Wolbank</a:t>
            </a:r>
            <a:r>
              <a:rPr lang="en-IN" sz="1100" dirty="0">
                <a:solidFill>
                  <a:schemeClr val="dk1"/>
                </a:solidFill>
                <a:latin typeface="Helvetica Neue"/>
                <a:ea typeface="Helvetica Neue"/>
                <a:cs typeface="Helvetica Neue"/>
                <a:sym typeface="Helvetica Neue"/>
              </a:rPr>
              <a:t>, and M. </a:t>
            </a:r>
            <a:r>
              <a:rPr lang="en-IN" sz="1100" dirty="0" err="1">
                <a:solidFill>
                  <a:schemeClr val="dk1"/>
                </a:solidFill>
                <a:latin typeface="Helvetica Neue"/>
                <a:ea typeface="Helvetica Neue"/>
                <a:cs typeface="Helvetica Neue"/>
                <a:sym typeface="Helvetica Neue"/>
              </a:rPr>
              <a:t>Schrodl</a:t>
            </a:r>
            <a:r>
              <a:rPr lang="en-IN" sz="1100" dirty="0">
                <a:solidFill>
                  <a:schemeClr val="dk1"/>
                </a:solidFill>
                <a:latin typeface="Helvetica Neue"/>
                <a:ea typeface="Helvetica Neue"/>
                <a:cs typeface="Helvetica Neue"/>
                <a:sym typeface="Helvetica Neue"/>
              </a:rPr>
              <a:t>, "Analytical calculation of the RMS current stress on the DC link capacitor of voltage DC link PWM converter systems," 1999. Ninth International Conference on Electrical Machines and Drives (Conf. Publ. No. 468), Canterbury, UK, 1999, pp. 81-89, </a:t>
            </a:r>
            <a:r>
              <a:rPr lang="en-IN" sz="1100" dirty="0" err="1">
                <a:solidFill>
                  <a:schemeClr val="dk1"/>
                </a:solidFill>
                <a:latin typeface="Helvetica Neue"/>
                <a:ea typeface="Helvetica Neue"/>
                <a:cs typeface="Helvetica Neue"/>
                <a:sym typeface="Helvetica Neue"/>
              </a:rPr>
              <a:t>doi</a:t>
            </a:r>
            <a:r>
              <a:rPr lang="en-IN" sz="1100" dirty="0">
                <a:solidFill>
                  <a:schemeClr val="dk1"/>
                </a:solidFill>
                <a:latin typeface="Helvetica Neue"/>
                <a:ea typeface="Helvetica Neue"/>
                <a:cs typeface="Helvetica Neue"/>
                <a:sym typeface="Helvetica Neue"/>
              </a:rPr>
              <a:t>: 10.1049/cp:19990995.</a:t>
            </a: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IN" sz="1100" dirty="0">
                <a:solidFill>
                  <a:schemeClr val="dk1"/>
                </a:solidFill>
                <a:latin typeface="Helvetica Neue"/>
                <a:ea typeface="Helvetica Neue"/>
                <a:cs typeface="Helvetica Neue"/>
                <a:sym typeface="Helvetica Neue"/>
              </a:rPr>
              <a:t>3. J. Reimers, L. Dorn-</a:t>
            </a:r>
            <a:r>
              <a:rPr lang="en-IN" sz="1100" dirty="0" err="1">
                <a:solidFill>
                  <a:schemeClr val="dk1"/>
                </a:solidFill>
                <a:latin typeface="Helvetica Neue"/>
                <a:ea typeface="Helvetica Neue"/>
                <a:cs typeface="Helvetica Neue"/>
                <a:sym typeface="Helvetica Neue"/>
              </a:rPr>
              <a:t>Gomba</a:t>
            </a:r>
            <a:r>
              <a:rPr lang="en-IN" sz="1100" dirty="0">
                <a:solidFill>
                  <a:schemeClr val="dk1"/>
                </a:solidFill>
                <a:latin typeface="Helvetica Neue"/>
                <a:ea typeface="Helvetica Neue"/>
                <a:cs typeface="Helvetica Neue"/>
                <a:sym typeface="Helvetica Neue"/>
              </a:rPr>
              <a:t>, C. Mak, and A. Emadi, "Automotive Traction Inverters: Current Status and Future Trends," in IEEE Transactions on Vehicular Technology, vol. 68, no. 4, pp. 3337-3350, April 2019, </a:t>
            </a:r>
            <a:r>
              <a:rPr lang="en-IN" sz="1100" dirty="0" err="1">
                <a:solidFill>
                  <a:schemeClr val="dk1"/>
                </a:solidFill>
                <a:latin typeface="Helvetica Neue"/>
                <a:ea typeface="Helvetica Neue"/>
                <a:cs typeface="Helvetica Neue"/>
                <a:sym typeface="Helvetica Neue"/>
              </a:rPr>
              <a:t>doi</a:t>
            </a:r>
            <a:r>
              <a:rPr lang="en-IN" sz="1100" dirty="0">
                <a:solidFill>
                  <a:schemeClr val="dk1"/>
                </a:solidFill>
                <a:latin typeface="Helvetica Neue"/>
                <a:ea typeface="Helvetica Neue"/>
                <a:cs typeface="Helvetica Neue"/>
                <a:sym typeface="Helvetica Neue"/>
              </a:rPr>
              <a:t>: 10.1109/TVT.2019.2897899.</a:t>
            </a: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IN" sz="1100" dirty="0">
                <a:solidFill>
                  <a:schemeClr val="dk1"/>
                </a:solidFill>
                <a:latin typeface="Helvetica Neue"/>
                <a:ea typeface="Helvetica Neue"/>
                <a:cs typeface="Helvetica Neue"/>
                <a:sym typeface="Helvetica Neue"/>
              </a:rPr>
              <a:t>4. A. </a:t>
            </a:r>
            <a:r>
              <a:rPr lang="en-IN" sz="1100" dirty="0" err="1">
                <a:solidFill>
                  <a:schemeClr val="dk1"/>
                </a:solidFill>
                <a:latin typeface="Helvetica Neue"/>
                <a:ea typeface="Helvetica Neue"/>
                <a:cs typeface="Helvetica Neue"/>
                <a:sym typeface="Helvetica Neue"/>
              </a:rPr>
              <a:t>Poorfakhraei</a:t>
            </a:r>
            <a:r>
              <a:rPr lang="en-IN" sz="1100" dirty="0">
                <a:solidFill>
                  <a:schemeClr val="dk1"/>
                </a:solidFill>
                <a:latin typeface="Helvetica Neue"/>
                <a:ea typeface="Helvetica Neue"/>
                <a:cs typeface="Helvetica Neue"/>
                <a:sym typeface="Helvetica Neue"/>
              </a:rPr>
              <a:t>, M. </a:t>
            </a:r>
            <a:r>
              <a:rPr lang="en-IN" sz="1100" dirty="0" err="1">
                <a:solidFill>
                  <a:schemeClr val="dk1"/>
                </a:solidFill>
                <a:latin typeface="Helvetica Neue"/>
                <a:ea typeface="Helvetica Neue"/>
                <a:cs typeface="Helvetica Neue"/>
                <a:sym typeface="Helvetica Neue"/>
              </a:rPr>
              <a:t>Narimani</a:t>
            </a:r>
            <a:r>
              <a:rPr lang="en-IN" sz="1100" dirty="0">
                <a:solidFill>
                  <a:schemeClr val="dk1"/>
                </a:solidFill>
                <a:latin typeface="Helvetica Neue"/>
                <a:ea typeface="Helvetica Neue"/>
                <a:cs typeface="Helvetica Neue"/>
                <a:sym typeface="Helvetica Neue"/>
              </a:rPr>
              <a:t>, and A. Emadi, "A Review of Multilevel Inverter Topologies in Electric Vehicles: Current Status and Future Trends," in IEEE Open Journal of Power Electronics, vol. 2, pp. 155-170, 2021, </a:t>
            </a:r>
            <a:r>
              <a:rPr lang="en-IN" sz="1100" dirty="0" err="1">
                <a:solidFill>
                  <a:schemeClr val="dk1"/>
                </a:solidFill>
                <a:latin typeface="Helvetica Neue"/>
                <a:ea typeface="Helvetica Neue"/>
                <a:cs typeface="Helvetica Neue"/>
                <a:sym typeface="Helvetica Neue"/>
              </a:rPr>
              <a:t>doi</a:t>
            </a:r>
            <a:r>
              <a:rPr lang="en-IN" sz="1100" dirty="0">
                <a:solidFill>
                  <a:schemeClr val="dk1"/>
                </a:solidFill>
                <a:latin typeface="Helvetica Neue"/>
                <a:ea typeface="Helvetica Neue"/>
                <a:cs typeface="Helvetica Neue"/>
                <a:sym typeface="Helvetica Neue"/>
              </a:rPr>
              <a:t>: 10.1109/OJPEL.2021.3063550.</a:t>
            </a: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IN" sz="1100" dirty="0">
                <a:solidFill>
                  <a:schemeClr val="dk1"/>
                </a:solidFill>
                <a:latin typeface="Helvetica Neue"/>
                <a:ea typeface="Helvetica Neue"/>
                <a:cs typeface="Helvetica Neue"/>
                <a:sym typeface="Helvetica Neue"/>
              </a:rPr>
              <a:t>5. Y. Wang, A. </a:t>
            </a:r>
            <a:r>
              <a:rPr lang="en-IN" sz="1100" dirty="0" err="1">
                <a:solidFill>
                  <a:schemeClr val="dk1"/>
                </a:solidFill>
                <a:latin typeface="Helvetica Neue"/>
                <a:ea typeface="Helvetica Neue"/>
                <a:cs typeface="Helvetica Neue"/>
                <a:sym typeface="Helvetica Neue"/>
              </a:rPr>
              <a:t>Poorfakhraei</a:t>
            </a:r>
            <a:r>
              <a:rPr lang="en-IN" sz="1100" dirty="0">
                <a:solidFill>
                  <a:schemeClr val="dk1"/>
                </a:solidFill>
                <a:latin typeface="Helvetica Neue"/>
                <a:ea typeface="Helvetica Neue"/>
                <a:cs typeface="Helvetica Neue"/>
                <a:sym typeface="Helvetica Neue"/>
              </a:rPr>
              <a:t>, N. Mehdi, and A. Emadi, "Comparative Analysis of 2-Level and 3-Level Voltage Source Inverters in Traction Applications," 2021 IEEE Transportation Electrification Conference &amp; Expo (ITEC), Chicago, IL, USA, 2021, pp. 614-619, </a:t>
            </a:r>
            <a:r>
              <a:rPr lang="en-IN" sz="1100" dirty="0" err="1">
                <a:solidFill>
                  <a:schemeClr val="dk1"/>
                </a:solidFill>
                <a:latin typeface="Helvetica Neue"/>
                <a:ea typeface="Helvetica Neue"/>
                <a:cs typeface="Helvetica Neue"/>
                <a:sym typeface="Helvetica Neue"/>
              </a:rPr>
              <a:t>doi</a:t>
            </a:r>
            <a:r>
              <a:rPr lang="en-IN" sz="1100" dirty="0">
                <a:solidFill>
                  <a:schemeClr val="dk1"/>
                </a:solidFill>
                <a:latin typeface="Helvetica Neue"/>
                <a:ea typeface="Helvetica Neue"/>
                <a:cs typeface="Helvetica Neue"/>
                <a:sym typeface="Helvetica Neue"/>
              </a:rPr>
              <a:t>: 10.1109/ITEC51675.2021.9490160.</a:t>
            </a: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IN" sz="1100" dirty="0">
                <a:solidFill>
                  <a:schemeClr val="dk1"/>
                </a:solidFill>
                <a:latin typeface="Helvetica Neue"/>
                <a:ea typeface="Helvetica Neue"/>
                <a:cs typeface="Helvetica Neue"/>
                <a:sym typeface="Helvetica Neue"/>
              </a:rPr>
              <a:t>6. I. </a:t>
            </a:r>
            <a:r>
              <a:rPr lang="en-IN" sz="1100" dirty="0" err="1">
                <a:solidFill>
                  <a:schemeClr val="dk1"/>
                </a:solidFill>
                <a:latin typeface="Helvetica Neue"/>
                <a:ea typeface="Helvetica Neue"/>
                <a:cs typeface="Helvetica Neue"/>
                <a:sym typeface="Helvetica Neue"/>
              </a:rPr>
              <a:t>Aghabali</a:t>
            </a:r>
            <a:r>
              <a:rPr lang="en-IN" sz="1100" dirty="0">
                <a:solidFill>
                  <a:schemeClr val="dk1"/>
                </a:solidFill>
                <a:latin typeface="Helvetica Neue"/>
                <a:ea typeface="Helvetica Neue"/>
                <a:cs typeface="Helvetica Neue"/>
                <a:sym typeface="Helvetica Neue"/>
              </a:rPr>
              <a:t>, J. Bauman, P. J. </a:t>
            </a:r>
            <a:r>
              <a:rPr lang="en-IN" sz="1100" dirty="0" err="1">
                <a:solidFill>
                  <a:schemeClr val="dk1"/>
                </a:solidFill>
                <a:latin typeface="Helvetica Neue"/>
                <a:ea typeface="Helvetica Neue"/>
                <a:cs typeface="Helvetica Neue"/>
                <a:sym typeface="Helvetica Neue"/>
              </a:rPr>
              <a:t>Kollmeyer</a:t>
            </a:r>
            <a:r>
              <a:rPr lang="en-IN" sz="1100" dirty="0">
                <a:solidFill>
                  <a:schemeClr val="dk1"/>
                </a:solidFill>
                <a:latin typeface="Helvetica Neue"/>
                <a:ea typeface="Helvetica Neue"/>
                <a:cs typeface="Helvetica Neue"/>
                <a:sym typeface="Helvetica Neue"/>
              </a:rPr>
              <a:t>, Y. Wang, B. </a:t>
            </a:r>
            <a:r>
              <a:rPr lang="en-IN" sz="1100" dirty="0" err="1">
                <a:solidFill>
                  <a:schemeClr val="dk1"/>
                </a:solidFill>
                <a:latin typeface="Helvetica Neue"/>
                <a:ea typeface="Helvetica Neue"/>
                <a:cs typeface="Helvetica Neue"/>
                <a:sym typeface="Helvetica Neue"/>
              </a:rPr>
              <a:t>Bilgin</a:t>
            </a:r>
            <a:r>
              <a:rPr lang="en-IN" sz="1100" dirty="0">
                <a:solidFill>
                  <a:schemeClr val="dk1"/>
                </a:solidFill>
                <a:latin typeface="Helvetica Neue"/>
                <a:ea typeface="Helvetica Neue"/>
                <a:cs typeface="Helvetica Neue"/>
                <a:sym typeface="Helvetica Neue"/>
              </a:rPr>
              <a:t>, and A. Emadi, "800-V Electric Vehicle Powertrains: Review and Analysis of Benefits, Challenges, and Future Trends," in IEEE Transactions on Transportation Electrification, vol. 7, no. 3, pp. 927-948, Sept. 2021, </a:t>
            </a:r>
            <a:r>
              <a:rPr lang="en-IN" sz="1100" dirty="0" err="1">
                <a:solidFill>
                  <a:schemeClr val="dk1"/>
                </a:solidFill>
                <a:latin typeface="Helvetica Neue"/>
                <a:ea typeface="Helvetica Neue"/>
                <a:cs typeface="Helvetica Neue"/>
                <a:sym typeface="Helvetica Neue"/>
              </a:rPr>
              <a:t>doi</a:t>
            </a:r>
            <a:r>
              <a:rPr lang="en-IN" sz="1100" dirty="0">
                <a:solidFill>
                  <a:schemeClr val="dk1"/>
                </a:solidFill>
                <a:latin typeface="Helvetica Neue"/>
                <a:ea typeface="Helvetica Neue"/>
                <a:cs typeface="Helvetica Neue"/>
                <a:sym typeface="Helvetica Neue"/>
              </a:rPr>
              <a:t>: 10.1109/TTE.2020.3044938.</a:t>
            </a: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IN" sz="1100" dirty="0">
                <a:solidFill>
                  <a:schemeClr val="dk1"/>
                </a:solidFill>
                <a:latin typeface="Helvetica Neue"/>
                <a:ea typeface="Helvetica Neue"/>
                <a:cs typeface="Helvetica Neue"/>
                <a:sym typeface="Helvetica Neue"/>
              </a:rPr>
              <a:t>7. "Film capacitors-Metallized polypropylene film capacitors (MKP) by EPCOS-TDK."</a:t>
            </a: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IN" sz="1100" dirty="0">
                <a:solidFill>
                  <a:schemeClr val="dk1"/>
                </a:solidFill>
                <a:latin typeface="Helvetica Neue"/>
                <a:ea typeface="Helvetica Neue"/>
                <a:cs typeface="Helvetica Neue"/>
                <a:sym typeface="Helvetica Neue"/>
              </a:rPr>
              <a:t>8. https://goodcalculators.com/inside-car-temperature-calculator/.</a:t>
            </a: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IN" sz="1100" dirty="0">
                <a:solidFill>
                  <a:schemeClr val="dk1"/>
                </a:solidFill>
                <a:latin typeface="Helvetica Neue"/>
                <a:ea typeface="Helvetica Neue"/>
                <a:cs typeface="Helvetica Neue"/>
                <a:sym typeface="Helvetica Neue"/>
              </a:rPr>
              <a:t>9. G.-J. Su and L. Tang, "A segmented traction drive system with a small dc bus capacitor," 2012 IEEE Energy Conversion Congress and Exposition (ECCE), Raleigh, NC, USA, 2012, pp. 2847-2853, </a:t>
            </a:r>
            <a:r>
              <a:rPr lang="en-IN" sz="1100" dirty="0" err="1">
                <a:solidFill>
                  <a:schemeClr val="dk1"/>
                </a:solidFill>
                <a:latin typeface="Helvetica Neue"/>
                <a:ea typeface="Helvetica Neue"/>
                <a:cs typeface="Helvetica Neue"/>
                <a:sym typeface="Helvetica Neue"/>
              </a:rPr>
              <a:t>doi</a:t>
            </a:r>
            <a:r>
              <a:rPr lang="en-IN" sz="1100" dirty="0">
                <a:solidFill>
                  <a:schemeClr val="dk1"/>
                </a:solidFill>
                <a:latin typeface="Helvetica Neue"/>
                <a:ea typeface="Helvetica Neue"/>
                <a:cs typeface="Helvetica Neue"/>
                <a:sym typeface="Helvetica Neue"/>
              </a:rPr>
              <a:t>: 10.1109/ECCE.2012.6342375.</a:t>
            </a: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IN" sz="1100" dirty="0">
                <a:solidFill>
                  <a:schemeClr val="dk1"/>
                </a:solidFill>
                <a:latin typeface="Helvetica Neue"/>
                <a:ea typeface="Helvetica Neue"/>
                <a:cs typeface="Helvetica Neue"/>
                <a:sym typeface="Helvetica Neue"/>
              </a:rPr>
              <a:t>10. D. Jiang, Z. Shen, and F. Wang, "Common-Mode Voltage Reduction for Paralleled Inverters," in IEEE Transactions on Power Electronics, vol. 33, no. 5, pp. 3961-3974, May 2018, </a:t>
            </a:r>
            <a:r>
              <a:rPr lang="en-IN" sz="1100" dirty="0" err="1">
                <a:solidFill>
                  <a:schemeClr val="dk1"/>
                </a:solidFill>
                <a:latin typeface="Helvetica Neue"/>
                <a:ea typeface="Helvetica Neue"/>
                <a:cs typeface="Helvetica Neue"/>
                <a:sym typeface="Helvetica Neue"/>
              </a:rPr>
              <a:t>doi</a:t>
            </a:r>
            <a:r>
              <a:rPr lang="en-IN" sz="1100" dirty="0">
                <a:solidFill>
                  <a:schemeClr val="dk1"/>
                </a:solidFill>
                <a:latin typeface="Helvetica Neue"/>
                <a:ea typeface="Helvetica Neue"/>
                <a:cs typeface="Helvetica Neue"/>
                <a:sym typeface="Helvetica Neue"/>
              </a:rPr>
              <a:t>: 10.1109/TPEL.2017.2712369.</a:t>
            </a: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IN" sz="1100" dirty="0">
                <a:solidFill>
                  <a:schemeClr val="dk1"/>
                </a:solidFill>
                <a:latin typeface="Helvetica Neue"/>
                <a:ea typeface="Helvetica Neue"/>
                <a:cs typeface="Helvetica Neue"/>
                <a:sym typeface="Helvetica Neue"/>
              </a:rPr>
              <a:t>11. Ma, J., Xue, Y., Han, Q., Li, X., &amp; Yu, C. (2022). Motor Bearing Damage Induced by Bearing Current: A Review. Machines, 10(12), 1167. https://doi.org/10.3390/machines10121167</a:t>
            </a: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IN" sz="1100" dirty="0">
                <a:solidFill>
                  <a:schemeClr val="dk1"/>
                </a:solidFill>
                <a:latin typeface="Helvetica Neue"/>
                <a:ea typeface="Helvetica Neue"/>
                <a:cs typeface="Helvetica Neue"/>
                <a:sym typeface="Helvetica Neue"/>
              </a:rPr>
              <a:t>12. https://afdc.energy.gov/vehicles/how-do-all-electric-cars-work</a:t>
            </a: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1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IN" sz="1100" dirty="0">
                <a:solidFill>
                  <a:schemeClr val="dk1"/>
                </a:solidFill>
                <a:latin typeface="Helvetica Neue"/>
                <a:ea typeface="Helvetica Neue"/>
                <a:cs typeface="Helvetica Neue"/>
                <a:sym typeface="Helvetica Neue"/>
              </a:rPr>
              <a:t>13. H. Kim, H. Chen, J. Zhu, D. </a:t>
            </a:r>
            <a:r>
              <a:rPr lang="en-IN" sz="1100" dirty="0" err="1">
                <a:solidFill>
                  <a:schemeClr val="dk1"/>
                </a:solidFill>
                <a:latin typeface="Helvetica Neue"/>
                <a:ea typeface="Helvetica Neue"/>
                <a:cs typeface="Helvetica Neue"/>
                <a:sym typeface="Helvetica Neue"/>
              </a:rPr>
              <a:t>Maksimović</a:t>
            </a:r>
            <a:r>
              <a:rPr lang="en-IN" sz="1100" dirty="0">
                <a:solidFill>
                  <a:schemeClr val="dk1"/>
                </a:solidFill>
                <a:latin typeface="Helvetica Neue"/>
                <a:ea typeface="Helvetica Neue"/>
                <a:cs typeface="Helvetica Neue"/>
                <a:sym typeface="Helvetica Neue"/>
              </a:rPr>
              <a:t>, and R. Erickson, "Impact of 1.2kV </a:t>
            </a:r>
            <a:r>
              <a:rPr lang="en-IN" sz="1100" dirty="0" err="1">
                <a:solidFill>
                  <a:schemeClr val="dk1"/>
                </a:solidFill>
                <a:latin typeface="Helvetica Neue"/>
                <a:ea typeface="Helvetica Neue"/>
                <a:cs typeface="Helvetica Neue"/>
                <a:sym typeface="Helvetica Neue"/>
              </a:rPr>
              <a:t>SiC</a:t>
            </a:r>
            <a:r>
              <a:rPr lang="en-IN" sz="1100" dirty="0">
                <a:solidFill>
                  <a:schemeClr val="dk1"/>
                </a:solidFill>
                <a:latin typeface="Helvetica Neue"/>
                <a:ea typeface="Helvetica Neue"/>
                <a:cs typeface="Helvetica Neue"/>
                <a:sym typeface="Helvetica Neue"/>
              </a:rPr>
              <a:t>-MOSFET EV traction inverter on urban driving," 2016 IEEE 4th Workshop on Wide Bandgap Power Devices and Applications (</a:t>
            </a:r>
            <a:r>
              <a:rPr lang="en-IN" sz="1100" dirty="0" err="1">
                <a:solidFill>
                  <a:schemeClr val="dk1"/>
                </a:solidFill>
                <a:latin typeface="Helvetica Neue"/>
                <a:ea typeface="Helvetica Neue"/>
                <a:cs typeface="Helvetica Neue"/>
                <a:sym typeface="Helvetica Neue"/>
              </a:rPr>
              <a:t>WiPDA</a:t>
            </a:r>
            <a:r>
              <a:rPr lang="en-IN" sz="1100" dirty="0">
                <a:solidFill>
                  <a:schemeClr val="dk1"/>
                </a:solidFill>
                <a:latin typeface="Helvetica Neue"/>
                <a:ea typeface="Helvetica Neue"/>
                <a:cs typeface="Helvetica Neue"/>
                <a:sym typeface="Helvetica Neue"/>
              </a:rPr>
              <a:t>), Fayetteville, AR, USA, 2016, pp. 78-83, </a:t>
            </a:r>
            <a:r>
              <a:rPr lang="en-IN" sz="1100" dirty="0" err="1">
                <a:solidFill>
                  <a:schemeClr val="dk1"/>
                </a:solidFill>
                <a:latin typeface="Helvetica Neue"/>
                <a:ea typeface="Helvetica Neue"/>
                <a:cs typeface="Helvetica Neue"/>
                <a:sym typeface="Helvetica Neue"/>
              </a:rPr>
              <a:t>doi</a:t>
            </a:r>
            <a:r>
              <a:rPr lang="en-IN" sz="1100" dirty="0">
                <a:solidFill>
                  <a:schemeClr val="dk1"/>
                </a:solidFill>
                <a:latin typeface="Helvetica Neue"/>
                <a:ea typeface="Helvetica Neue"/>
                <a:cs typeface="Helvetica Neue"/>
                <a:sym typeface="Helvetica Neue"/>
              </a:rPr>
              <a:t>: 10.1109/WiPDA.2016.7799913.</a:t>
            </a:r>
            <a:endParaRPr sz="1100" dirty="0">
              <a:solidFill>
                <a:schemeClr val="dk1"/>
              </a:solidFill>
              <a:latin typeface="Helvetica Neue"/>
              <a:ea typeface="Helvetica Neue"/>
              <a:cs typeface="Helvetica Neue"/>
              <a:sym typeface="Helvetica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556"/>
        <p:cNvGrpSpPr/>
        <p:nvPr/>
      </p:nvGrpSpPr>
      <p:grpSpPr>
        <a:xfrm>
          <a:off x="0" y="0"/>
          <a:ext cx="0" cy="0"/>
          <a:chOff x="0" y="0"/>
          <a:chExt cx="0" cy="0"/>
        </a:xfrm>
      </p:grpSpPr>
      <p:sp>
        <p:nvSpPr>
          <p:cNvPr id="557" name="Google Shape;557;p64"/>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43</a:t>
            </a:fld>
            <a:r>
              <a:rPr lang="en-IN"/>
              <a:t> </a:t>
            </a:r>
            <a:endParaRPr/>
          </a:p>
        </p:txBody>
      </p:sp>
      <p:sp>
        <p:nvSpPr>
          <p:cNvPr id="558" name="Google Shape;558;p64"/>
          <p:cNvSpPr txBox="1"/>
          <p:nvPr/>
        </p:nvSpPr>
        <p:spPr>
          <a:xfrm>
            <a:off x="226142" y="580909"/>
            <a:ext cx="1088431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Comparison of two inverters having DC link of 400 and 800 V respectively driving a Motor of same power rating. </a:t>
            </a:r>
            <a:endParaRPr/>
          </a:p>
        </p:txBody>
      </p:sp>
      <p:pic>
        <p:nvPicPr>
          <p:cNvPr id="559" name="Google Shape;559;p64"/>
          <p:cNvPicPr preferRelativeResize="0"/>
          <p:nvPr/>
        </p:nvPicPr>
        <p:blipFill rotWithShape="1">
          <a:blip r:embed="rId3">
            <a:alphaModFix/>
          </a:blip>
          <a:srcRect/>
          <a:stretch/>
        </p:blipFill>
        <p:spPr>
          <a:xfrm>
            <a:off x="335969" y="2008703"/>
            <a:ext cx="3342744" cy="946059"/>
          </a:xfrm>
          <a:prstGeom prst="rect">
            <a:avLst/>
          </a:prstGeom>
          <a:noFill/>
          <a:ln>
            <a:noFill/>
          </a:ln>
        </p:spPr>
      </p:pic>
      <p:sp>
        <p:nvSpPr>
          <p:cNvPr id="560" name="Google Shape;560;p64"/>
          <p:cNvSpPr txBox="1"/>
          <p:nvPr/>
        </p:nvSpPr>
        <p:spPr>
          <a:xfrm>
            <a:off x="226142" y="1579307"/>
            <a:ext cx="64533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Minimum capacitance required to supply ripple current is given by; </a:t>
            </a:r>
            <a:endParaRPr/>
          </a:p>
        </p:txBody>
      </p:sp>
      <p:pic>
        <p:nvPicPr>
          <p:cNvPr id="561" name="Google Shape;561;p64"/>
          <p:cNvPicPr preferRelativeResize="0"/>
          <p:nvPr/>
        </p:nvPicPr>
        <p:blipFill rotWithShape="1">
          <a:blip r:embed="rId4">
            <a:alphaModFix/>
          </a:blip>
          <a:srcRect/>
          <a:stretch/>
        </p:blipFill>
        <p:spPr>
          <a:xfrm>
            <a:off x="335969" y="2947037"/>
            <a:ext cx="7721567" cy="739131"/>
          </a:xfrm>
          <a:prstGeom prst="rect">
            <a:avLst/>
          </a:prstGeom>
          <a:noFill/>
          <a:ln>
            <a:noFill/>
          </a:ln>
        </p:spPr>
      </p:pic>
      <p:pic>
        <p:nvPicPr>
          <p:cNvPr id="562" name="Google Shape;562;p64"/>
          <p:cNvPicPr preferRelativeResize="0"/>
          <p:nvPr/>
        </p:nvPicPr>
        <p:blipFill rotWithShape="1">
          <a:blip r:embed="rId5">
            <a:alphaModFix/>
          </a:blip>
          <a:srcRect/>
          <a:stretch/>
        </p:blipFill>
        <p:spPr>
          <a:xfrm>
            <a:off x="335969" y="3674959"/>
            <a:ext cx="7721567" cy="872586"/>
          </a:xfrm>
          <a:prstGeom prst="rect">
            <a:avLst/>
          </a:prstGeom>
          <a:noFill/>
          <a:ln>
            <a:noFill/>
          </a:ln>
        </p:spPr>
      </p:pic>
      <p:sp>
        <p:nvSpPr>
          <p:cNvPr id="563" name="Google Shape;563;p64"/>
          <p:cNvSpPr txBox="1"/>
          <p:nvPr/>
        </p:nvSpPr>
        <p:spPr>
          <a:xfrm>
            <a:off x="335969" y="4684566"/>
            <a:ext cx="56879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Capacitor cost and size depends on capacitor stored energy</a:t>
            </a:r>
            <a:endParaRPr/>
          </a:p>
        </p:txBody>
      </p:sp>
      <p:pic>
        <p:nvPicPr>
          <p:cNvPr id="564" name="Google Shape;564;p64"/>
          <p:cNvPicPr preferRelativeResize="0"/>
          <p:nvPr/>
        </p:nvPicPr>
        <p:blipFill rotWithShape="1">
          <a:blip r:embed="rId6">
            <a:alphaModFix/>
          </a:blip>
          <a:srcRect/>
          <a:stretch/>
        </p:blipFill>
        <p:spPr>
          <a:xfrm>
            <a:off x="335969" y="5267742"/>
            <a:ext cx="5150217" cy="665675"/>
          </a:xfrm>
          <a:prstGeom prst="rect">
            <a:avLst/>
          </a:prstGeom>
          <a:noFill/>
          <a:ln>
            <a:noFill/>
          </a:ln>
        </p:spPr>
      </p:pic>
      <p:sp>
        <p:nvSpPr>
          <p:cNvPr id="565" name="Google Shape;565;p64"/>
          <p:cNvSpPr txBox="1"/>
          <p:nvPr/>
        </p:nvSpPr>
        <p:spPr>
          <a:xfrm>
            <a:off x="335968" y="6007510"/>
            <a:ext cx="1070565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Since the phase current has halfed, find out the Icap ripple current as per kohlers analytical formula, as per the formula it will also be halved but verify this with simulation for same power levels.</a:t>
            </a:r>
            <a:endParaRPr/>
          </a:p>
        </p:txBody>
      </p:sp>
      <p:sp>
        <p:nvSpPr>
          <p:cNvPr id="566" name="Google Shape;566;p64"/>
          <p:cNvSpPr txBox="1"/>
          <p:nvPr/>
        </p:nvSpPr>
        <p:spPr>
          <a:xfrm>
            <a:off x="335968" y="955725"/>
            <a:ext cx="18870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T800V = 0.5T400V</a:t>
            </a:r>
            <a:endParaRPr/>
          </a:p>
        </p:txBody>
      </p:sp>
      <p:sp>
        <p:nvSpPr>
          <p:cNvPr id="567" name="Google Shape;567;p64"/>
          <p:cNvSpPr txBox="1"/>
          <p:nvPr/>
        </p:nvSpPr>
        <p:spPr>
          <a:xfrm>
            <a:off x="335968" y="1308831"/>
            <a:ext cx="46852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State Torque half speed double advantage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571"/>
        <p:cNvGrpSpPr/>
        <p:nvPr/>
      </p:nvGrpSpPr>
      <p:grpSpPr>
        <a:xfrm>
          <a:off x="0" y="0"/>
          <a:ext cx="0" cy="0"/>
          <a:chOff x="0" y="0"/>
          <a:chExt cx="0" cy="0"/>
        </a:xfrm>
      </p:grpSpPr>
      <p:sp>
        <p:nvSpPr>
          <p:cNvPr id="572" name="Google Shape;572;p65"/>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44</a:t>
            </a:fld>
            <a:r>
              <a:rPr lang="en-IN"/>
              <a:t> </a:t>
            </a:r>
            <a:endParaRPr/>
          </a:p>
        </p:txBody>
      </p:sp>
      <p:pic>
        <p:nvPicPr>
          <p:cNvPr id="573" name="Google Shape;573;p65"/>
          <p:cNvPicPr preferRelativeResize="0"/>
          <p:nvPr/>
        </p:nvPicPr>
        <p:blipFill rotWithShape="1">
          <a:blip r:embed="rId3">
            <a:alphaModFix/>
          </a:blip>
          <a:srcRect/>
          <a:stretch/>
        </p:blipFill>
        <p:spPr>
          <a:xfrm>
            <a:off x="2356011" y="1032002"/>
            <a:ext cx="7157882" cy="394128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577"/>
        <p:cNvGrpSpPr/>
        <p:nvPr/>
      </p:nvGrpSpPr>
      <p:grpSpPr>
        <a:xfrm>
          <a:off x="0" y="0"/>
          <a:ext cx="0" cy="0"/>
          <a:chOff x="0" y="0"/>
          <a:chExt cx="0" cy="0"/>
        </a:xfrm>
      </p:grpSpPr>
      <p:sp>
        <p:nvSpPr>
          <p:cNvPr id="578" name="Google Shape;578;p66"/>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45</a:t>
            </a:fld>
            <a:r>
              <a:rPr lang="en-IN"/>
              <a:t> </a:t>
            </a:r>
            <a:endParaRPr/>
          </a:p>
        </p:txBody>
      </p:sp>
      <p:sp>
        <p:nvSpPr>
          <p:cNvPr id="579" name="Google Shape;579;p66"/>
          <p:cNvSpPr txBox="1"/>
          <p:nvPr/>
        </p:nvSpPr>
        <p:spPr>
          <a:xfrm>
            <a:off x="0" y="501445"/>
            <a:ext cx="1227557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b="1">
                <a:solidFill>
                  <a:schemeClr val="dk1"/>
                </a:solidFill>
                <a:latin typeface="Calibri"/>
                <a:ea typeface="Calibri"/>
                <a:cs typeface="Calibri"/>
                <a:sym typeface="Calibri"/>
              </a:rPr>
              <a:t>SiC modules over discrete switches at high current and high frequency application</a:t>
            </a:r>
            <a:endParaRPr/>
          </a:p>
        </p:txBody>
      </p:sp>
      <p:pic>
        <p:nvPicPr>
          <p:cNvPr id="580" name="Google Shape;580;p66"/>
          <p:cNvPicPr preferRelativeResize="0"/>
          <p:nvPr/>
        </p:nvPicPr>
        <p:blipFill rotWithShape="1">
          <a:blip r:embed="rId3">
            <a:alphaModFix/>
          </a:blip>
          <a:srcRect/>
          <a:stretch/>
        </p:blipFill>
        <p:spPr>
          <a:xfrm>
            <a:off x="310305" y="1060481"/>
            <a:ext cx="4713204" cy="4737038"/>
          </a:xfrm>
          <a:prstGeom prst="rect">
            <a:avLst/>
          </a:prstGeom>
          <a:noFill/>
          <a:ln>
            <a:noFill/>
          </a:ln>
        </p:spPr>
      </p:pic>
      <p:pic>
        <p:nvPicPr>
          <p:cNvPr id="581" name="Google Shape;581;p66"/>
          <p:cNvPicPr preferRelativeResize="0"/>
          <p:nvPr/>
        </p:nvPicPr>
        <p:blipFill rotWithShape="1">
          <a:blip r:embed="rId4">
            <a:alphaModFix/>
          </a:blip>
          <a:srcRect/>
          <a:stretch/>
        </p:blipFill>
        <p:spPr>
          <a:xfrm>
            <a:off x="5023509" y="1060481"/>
            <a:ext cx="7077042" cy="2851091"/>
          </a:xfrm>
          <a:prstGeom prst="rect">
            <a:avLst/>
          </a:prstGeom>
          <a:noFill/>
          <a:ln>
            <a:noFill/>
          </a:ln>
        </p:spPr>
      </p:pic>
      <p:sp>
        <p:nvSpPr>
          <p:cNvPr id="582" name="Google Shape;582;p66"/>
          <p:cNvSpPr txBox="1"/>
          <p:nvPr/>
        </p:nvSpPr>
        <p:spPr>
          <a:xfrm>
            <a:off x="310305" y="6140905"/>
            <a:ext cx="10577052"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050">
                <a:solidFill>
                  <a:schemeClr val="dk1"/>
                </a:solidFill>
                <a:latin typeface="Calibri"/>
                <a:ea typeface="Calibri"/>
                <a:cs typeface="Calibri"/>
                <a:sym typeface="Calibri"/>
              </a:rPr>
              <a:t>H. Lee, V. Smet and R. Tummala, "A Review of SiC Power Module Packaging Technologies: Challenges, Advances, and Emerging Issues," in IEEE Journal of Emerging and Selected Topics in Power Electronics, vol. 8, no. 1, pp. 239-255, March 2020, doi: 10.1109/JESTPE.2019.2951801.</a:t>
            </a:r>
            <a:endParaRPr/>
          </a:p>
        </p:txBody>
      </p:sp>
      <p:sp>
        <p:nvSpPr>
          <p:cNvPr id="583" name="Google Shape;583;p66"/>
          <p:cNvSpPr txBox="1"/>
          <p:nvPr/>
        </p:nvSpPr>
        <p:spPr>
          <a:xfrm>
            <a:off x="5279923" y="4001729"/>
            <a:ext cx="6601772"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Switch loop inductance responsible for voltage overshoot on the device undergoing turn off.</a:t>
            </a:r>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Switch loop inductance increase when two physical device are paralleled due to the track length on PCB.</a:t>
            </a:r>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Inconsistency of device parameters, like </a:t>
            </a:r>
            <a:r>
              <a:rPr lang="en-IN" sz="2000">
                <a:solidFill>
                  <a:schemeClr val="dk1"/>
                </a:solidFill>
                <a:latin typeface="Calibri"/>
                <a:ea typeface="Calibri"/>
                <a:cs typeface="Calibri"/>
                <a:sym typeface="Calibri"/>
              </a:rPr>
              <a:t>R</a:t>
            </a:r>
            <a:r>
              <a:rPr lang="en-IN" sz="1800" baseline="-25000">
                <a:solidFill>
                  <a:schemeClr val="dk1"/>
                </a:solidFill>
                <a:latin typeface="Calibri"/>
                <a:ea typeface="Calibri"/>
                <a:cs typeface="Calibri"/>
                <a:sym typeface="Calibri"/>
              </a:rPr>
              <a:t>dson </a:t>
            </a:r>
            <a:r>
              <a:rPr lang="en-IN" sz="1600" baseline="-25000">
                <a:solidFill>
                  <a:schemeClr val="dk1"/>
                </a:solidFill>
                <a:latin typeface="Calibri"/>
                <a:ea typeface="Calibri"/>
                <a:cs typeface="Calibri"/>
                <a:sym typeface="Calibri"/>
              </a:rPr>
              <a:t> </a:t>
            </a:r>
            <a:r>
              <a:rPr lang="en-IN" sz="1600">
                <a:solidFill>
                  <a:schemeClr val="dk1"/>
                </a:solidFill>
                <a:latin typeface="Calibri"/>
                <a:ea typeface="Calibri"/>
                <a:cs typeface="Calibri"/>
                <a:sym typeface="Calibri"/>
              </a:rPr>
              <a:t>can lead to current imbalance during steady state and switching transients.</a:t>
            </a:r>
            <a:endParaRPr sz="1800" baseline="-250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587"/>
        <p:cNvGrpSpPr/>
        <p:nvPr/>
      </p:nvGrpSpPr>
      <p:grpSpPr>
        <a:xfrm>
          <a:off x="0" y="0"/>
          <a:ext cx="0" cy="0"/>
          <a:chOff x="0" y="0"/>
          <a:chExt cx="0" cy="0"/>
        </a:xfrm>
      </p:grpSpPr>
      <p:sp>
        <p:nvSpPr>
          <p:cNvPr id="588" name="Google Shape;588;p67"/>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46</a:t>
            </a:fld>
            <a:r>
              <a:rPr lang="en-IN"/>
              <a:t> </a:t>
            </a:r>
            <a:endParaRPr/>
          </a:p>
        </p:txBody>
      </p:sp>
      <p:sp>
        <p:nvSpPr>
          <p:cNvPr id="589" name="Google Shape;589;p67"/>
          <p:cNvSpPr txBox="1"/>
          <p:nvPr/>
        </p:nvSpPr>
        <p:spPr>
          <a:xfrm>
            <a:off x="730044" y="1901974"/>
            <a:ext cx="8030497"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High current and/or high voltage are necessary to achieve high power. Power devices in parallel can extend current capability, but imbalance current between paralleled devices restricts the number of devices in parallel. As a result, achievable power rating is still limited. Moreover, consistent characteristics of power devices and gate drivers are required to minimize imbalance issues. Therefore, paralleling devices has challenges in mass production due to piece to piece part variation of power devices, and gate drive circuits introduced different gate control propagation delays. </a:t>
            </a:r>
            <a:endParaRPr sz="1800">
              <a:solidFill>
                <a:schemeClr val="dk1"/>
              </a:solidFill>
              <a:latin typeface="Calibri"/>
              <a:ea typeface="Calibri"/>
              <a:cs typeface="Calibri"/>
              <a:sym typeface="Calibri"/>
            </a:endParaRPr>
          </a:p>
        </p:txBody>
      </p:sp>
      <p:sp>
        <p:nvSpPr>
          <p:cNvPr id="590" name="Google Shape;590;p67"/>
          <p:cNvSpPr txBox="1"/>
          <p:nvPr/>
        </p:nvSpPr>
        <p:spPr>
          <a:xfrm>
            <a:off x="226142" y="629265"/>
            <a:ext cx="71087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Problems due to paralleling of devices for achieving high power inverter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594"/>
        <p:cNvGrpSpPr/>
        <p:nvPr/>
      </p:nvGrpSpPr>
      <p:grpSpPr>
        <a:xfrm>
          <a:off x="0" y="0"/>
          <a:ext cx="0" cy="0"/>
          <a:chOff x="0" y="0"/>
          <a:chExt cx="0" cy="0"/>
        </a:xfrm>
      </p:grpSpPr>
      <p:sp>
        <p:nvSpPr>
          <p:cNvPr id="595" name="Google Shape;595;p68"/>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latin typeface="Helvetica Neue"/>
                <a:ea typeface="Helvetica Neue"/>
                <a:cs typeface="Helvetica Neue"/>
                <a:sym typeface="Helvetica Neue"/>
              </a:rPr>
              <a:t>47</a:t>
            </a:fld>
            <a:r>
              <a:rPr lang="en-IN">
                <a:latin typeface="Helvetica Neue"/>
                <a:ea typeface="Helvetica Neue"/>
                <a:cs typeface="Helvetica Neue"/>
                <a:sym typeface="Helvetica Neue"/>
              </a:rPr>
              <a:t> </a:t>
            </a:r>
            <a:endParaRPr>
              <a:latin typeface="Helvetica Neue"/>
              <a:ea typeface="Helvetica Neue"/>
              <a:cs typeface="Helvetica Neue"/>
              <a:sym typeface="Helvetica Neue"/>
            </a:endParaRPr>
          </a:p>
        </p:txBody>
      </p:sp>
      <p:sp>
        <p:nvSpPr>
          <p:cNvPr id="596" name="Google Shape;596;p68"/>
          <p:cNvSpPr txBox="1"/>
          <p:nvPr/>
        </p:nvSpPr>
        <p:spPr>
          <a:xfrm>
            <a:off x="152400" y="444091"/>
            <a:ext cx="11663680" cy="72943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Helvetica Neue"/>
                <a:ea typeface="Helvetica Neue"/>
                <a:cs typeface="Helvetica Neue"/>
                <a:sym typeface="Helvetica Neue"/>
              </a:rPr>
              <a:t>Story stiching</a:t>
            </a:r>
            <a:endParaRPr sz="180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IN" sz="1800" b="1">
                <a:solidFill>
                  <a:schemeClr val="dk1"/>
                </a:solidFill>
                <a:latin typeface="Helvetica Neue"/>
                <a:ea typeface="Helvetica Neue"/>
                <a:cs typeface="Helvetica Neue"/>
                <a:sym typeface="Helvetica Neue"/>
              </a:rPr>
              <a:t>Pillar 1: Arouse interest by asking engaging question.</a:t>
            </a:r>
            <a:endParaRPr/>
          </a:p>
          <a:p>
            <a:pPr marL="0" marR="0" lvl="0" indent="0" algn="l" rtl="0">
              <a:spcBef>
                <a:spcPts val="0"/>
              </a:spcBef>
              <a:spcAft>
                <a:spcPts val="0"/>
              </a:spcAft>
              <a:buNone/>
            </a:pPr>
            <a:r>
              <a:rPr lang="en-IN" sz="1800">
                <a:solidFill>
                  <a:schemeClr val="dk1"/>
                </a:solidFill>
                <a:latin typeface="Helvetica Neue"/>
                <a:ea typeface="Helvetica Neue"/>
                <a:cs typeface="Helvetica Neue"/>
                <a:sym typeface="Helvetica Neue"/>
              </a:rPr>
              <a:t>Ask questions in the beginning ?</a:t>
            </a:r>
            <a:endParaRPr/>
          </a:p>
          <a:p>
            <a:pPr marL="0" marR="0" lvl="0" indent="0" algn="l" rtl="0">
              <a:spcBef>
                <a:spcPts val="0"/>
              </a:spcBef>
              <a:spcAft>
                <a:spcPts val="0"/>
              </a:spcAft>
              <a:buNone/>
            </a:pPr>
            <a:r>
              <a:rPr lang="en-IN" sz="1800">
                <a:solidFill>
                  <a:schemeClr val="dk1"/>
                </a:solidFill>
                <a:latin typeface="Helvetica Neue"/>
                <a:ea typeface="Helvetica Neue"/>
                <a:cs typeface="Helvetica Neue"/>
                <a:sym typeface="Helvetica Neue"/>
              </a:rPr>
              <a:t>Benefits of reducing size of an inverter in an EV?</a:t>
            </a:r>
            <a:endParaRPr/>
          </a:p>
          <a:p>
            <a:pPr marL="0" marR="0" lvl="0" indent="0" algn="l" rtl="0">
              <a:spcBef>
                <a:spcPts val="0"/>
              </a:spcBef>
              <a:spcAft>
                <a:spcPts val="0"/>
              </a:spcAft>
              <a:buNone/>
            </a:pPr>
            <a:r>
              <a:rPr lang="en-IN" sz="1800">
                <a:solidFill>
                  <a:schemeClr val="dk1"/>
                </a:solidFill>
                <a:latin typeface="Helvetica Neue"/>
                <a:ea typeface="Helvetica Neue"/>
                <a:cs typeface="Helvetica Neue"/>
                <a:sym typeface="Helvetica Neue"/>
              </a:rPr>
              <a:t> </a:t>
            </a:r>
            <a:endParaRPr/>
          </a:p>
          <a:p>
            <a:pPr marL="342900" marR="0" lvl="0" indent="-342900" algn="l" rtl="0">
              <a:spcBef>
                <a:spcPts val="0"/>
              </a:spcBef>
              <a:spcAft>
                <a:spcPts val="0"/>
              </a:spcAft>
              <a:buClr>
                <a:schemeClr val="dk1"/>
              </a:buClr>
              <a:buSzPts val="1800"/>
              <a:buFont typeface="Calibri"/>
              <a:buAutoNum type="arabicPeriod"/>
            </a:pPr>
            <a:r>
              <a:rPr lang="en-IN" sz="1800">
                <a:solidFill>
                  <a:schemeClr val="dk1"/>
                </a:solidFill>
                <a:latin typeface="Helvetica Neue"/>
                <a:ea typeface="Helvetica Neue"/>
                <a:cs typeface="Helvetica Neue"/>
                <a:sym typeface="Helvetica Neue"/>
              </a:rPr>
              <a:t>Need of compactness ?? Show a photo of inverter size sitting inside an EV and give some numbers as to how much space is available for fitting powertrain inside a car and how much space is occupied by the inverter. </a:t>
            </a:r>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Helvetica Neue"/>
              <a:ea typeface="Helvetica Neue"/>
              <a:cs typeface="Helvetica Neue"/>
              <a:sym typeface="Helvetica Neue"/>
            </a:endParaRPr>
          </a:p>
          <a:p>
            <a:pPr marL="342900" marR="0" lvl="0" indent="-342900" algn="l" rtl="0">
              <a:spcBef>
                <a:spcPts val="0"/>
              </a:spcBef>
              <a:spcAft>
                <a:spcPts val="0"/>
              </a:spcAft>
              <a:buClr>
                <a:schemeClr val="dk1"/>
              </a:buClr>
              <a:buSzPts val="1800"/>
              <a:buFont typeface="Calibri"/>
              <a:buAutoNum type="arabicPeriod"/>
            </a:pPr>
            <a:r>
              <a:rPr lang="en-IN" sz="1800">
                <a:solidFill>
                  <a:schemeClr val="dk1"/>
                </a:solidFill>
                <a:latin typeface="Helvetica Neue"/>
                <a:ea typeface="Helvetica Neue"/>
                <a:cs typeface="Helvetica Neue"/>
                <a:sym typeface="Helvetica Neue"/>
              </a:rPr>
              <a:t>Show a photo of an existing 400 V architecture with its size/volume mentioned alongside.  Show a teardown image which shows different components sitting inside an inverter along with the volume occupied.</a:t>
            </a:r>
            <a:endParaRPr/>
          </a:p>
          <a:p>
            <a:pPr marL="0" marR="0" lvl="0" indent="0" algn="l" rtl="0">
              <a:spcBef>
                <a:spcPts val="0"/>
              </a:spcBef>
              <a:spcAft>
                <a:spcPts val="0"/>
              </a:spcAft>
              <a:buNone/>
            </a:pPr>
            <a:r>
              <a:rPr lang="en-IN" sz="1800">
                <a:solidFill>
                  <a:schemeClr val="dk1"/>
                </a:solidFill>
                <a:latin typeface="Helvetica Neue"/>
                <a:ea typeface="Helvetica Neue"/>
                <a:cs typeface="Helvetica Neue"/>
                <a:sym typeface="Helvetica Neue"/>
              </a:rPr>
              <a:t>  </a:t>
            </a:r>
            <a:r>
              <a:rPr lang="en-IN" sz="1800" b="1">
                <a:solidFill>
                  <a:schemeClr val="dk1"/>
                </a:solidFill>
                <a:latin typeface="Helvetica Neue"/>
                <a:ea typeface="Helvetica Neue"/>
                <a:cs typeface="Helvetica Neue"/>
                <a:sym typeface="Helvetica Neue"/>
              </a:rPr>
              <a:t>Pillar 2: Comprehension</a:t>
            </a:r>
            <a:endParaRPr/>
          </a:p>
          <a:p>
            <a:pPr marL="0" marR="0" lvl="0" indent="0" algn="l" rtl="0">
              <a:spcBef>
                <a:spcPts val="0"/>
              </a:spcBef>
              <a:spcAft>
                <a:spcPts val="0"/>
              </a:spcAft>
              <a:buNone/>
            </a:pPr>
            <a:r>
              <a:rPr lang="en-IN" sz="1800">
                <a:solidFill>
                  <a:schemeClr val="dk1"/>
                </a:solidFill>
                <a:latin typeface="Helvetica Neue"/>
                <a:ea typeface="Helvetica Neue"/>
                <a:cs typeface="Helvetica Neue"/>
                <a:sym typeface="Helvetica Neue"/>
              </a:rPr>
              <a:t>3. After seeing the photos one much ask the question ? How to reduce the size of an inverter?</a:t>
            </a:r>
            <a:endParaRPr/>
          </a:p>
          <a:p>
            <a:pPr marL="800100" marR="0" lvl="1" indent="-342900" algn="l" rtl="0">
              <a:spcBef>
                <a:spcPts val="0"/>
              </a:spcBef>
              <a:spcAft>
                <a:spcPts val="0"/>
              </a:spcAft>
              <a:buClr>
                <a:schemeClr val="dk1"/>
              </a:buClr>
              <a:buSzPts val="1800"/>
              <a:buFont typeface="Helvetica Neue"/>
              <a:buAutoNum type="alphaLcPeriod"/>
            </a:pPr>
            <a:r>
              <a:rPr lang="en-IN" sz="1800" b="0" i="0" u="none" strike="noStrike" cap="none">
                <a:solidFill>
                  <a:schemeClr val="dk1"/>
                </a:solidFill>
                <a:latin typeface="Helvetica Neue"/>
                <a:ea typeface="Helvetica Neue"/>
                <a:cs typeface="Helvetica Neue"/>
                <a:sym typeface="Helvetica Neue"/>
              </a:rPr>
              <a:t>Size of capacitor</a:t>
            </a:r>
            <a:endParaRPr/>
          </a:p>
          <a:p>
            <a:pPr marL="800100" marR="0" lvl="1" indent="-342900" algn="l" rtl="0">
              <a:spcBef>
                <a:spcPts val="0"/>
              </a:spcBef>
              <a:spcAft>
                <a:spcPts val="0"/>
              </a:spcAft>
              <a:buClr>
                <a:schemeClr val="dk1"/>
              </a:buClr>
              <a:buSzPts val="1800"/>
              <a:buFont typeface="Helvetica Neue"/>
              <a:buAutoNum type="alphaLcPeriod"/>
            </a:pPr>
            <a:r>
              <a:rPr lang="en-IN" sz="1800" b="0" i="0" u="none" strike="noStrike" cap="none">
                <a:solidFill>
                  <a:schemeClr val="dk1"/>
                </a:solidFill>
                <a:latin typeface="Helvetica Neue"/>
                <a:ea typeface="Helvetica Neue"/>
                <a:cs typeface="Helvetica Neue"/>
                <a:sym typeface="Helvetica Neue"/>
              </a:rPr>
              <a:t>Size of thermals---By making efficient Inverter</a:t>
            </a:r>
            <a:endParaRPr/>
          </a:p>
          <a:p>
            <a:pPr marL="800100" marR="0" lvl="1" indent="-342900" algn="l" rtl="0">
              <a:spcBef>
                <a:spcPts val="0"/>
              </a:spcBef>
              <a:spcAft>
                <a:spcPts val="0"/>
              </a:spcAft>
              <a:buClr>
                <a:schemeClr val="dk1"/>
              </a:buClr>
              <a:buSzPts val="1800"/>
              <a:buFont typeface="Helvetica Neue"/>
              <a:buAutoNum type="alphaLcPeriod"/>
            </a:pPr>
            <a:r>
              <a:rPr lang="en-IN" sz="1800" b="0" i="0" u="none" strike="noStrike" cap="none">
                <a:solidFill>
                  <a:schemeClr val="dk1"/>
                </a:solidFill>
                <a:latin typeface="Helvetica Neue"/>
                <a:ea typeface="Helvetica Neue"/>
                <a:cs typeface="Helvetica Neue"/>
                <a:sym typeface="Helvetica Neue"/>
              </a:rPr>
              <a:t>Number of discrete MOSFETs/ Half-Bridge modules</a:t>
            </a:r>
            <a:endParaRPr/>
          </a:p>
          <a:p>
            <a:pPr marL="800100" marR="0" lvl="1" indent="-342900" algn="l" rtl="0">
              <a:spcBef>
                <a:spcPts val="0"/>
              </a:spcBef>
              <a:spcAft>
                <a:spcPts val="0"/>
              </a:spcAft>
              <a:buClr>
                <a:schemeClr val="dk1"/>
              </a:buClr>
              <a:buSzPts val="1800"/>
              <a:buFont typeface="Helvetica Neue"/>
              <a:buAutoNum type="alphaLcPeriod"/>
            </a:pPr>
            <a:r>
              <a:rPr lang="en-IN" sz="1800" b="0" i="0" u="none" strike="noStrike" cap="none">
                <a:solidFill>
                  <a:schemeClr val="dk1"/>
                </a:solidFill>
                <a:latin typeface="Helvetica Neue"/>
                <a:ea typeface="Helvetica Neue"/>
                <a:cs typeface="Helvetica Neue"/>
                <a:sym typeface="Helvetica Neue"/>
              </a:rPr>
              <a:t>Reduction in weight of cables– Opting for 800 V architecture</a:t>
            </a:r>
            <a:endParaRPr/>
          </a:p>
          <a:p>
            <a:pPr marL="457200" marR="0" lvl="1" indent="0" algn="l" rtl="0">
              <a:spcBef>
                <a:spcPts val="0"/>
              </a:spcBef>
              <a:spcAft>
                <a:spcPts val="0"/>
              </a:spcAft>
              <a:buNone/>
            </a:pPr>
            <a:endParaRPr sz="1800" b="0" i="0" u="none" strike="noStrike" cap="none">
              <a:solidFill>
                <a:schemeClr val="dk1"/>
              </a:solidFill>
              <a:latin typeface="Helvetica Neue"/>
              <a:ea typeface="Helvetica Neue"/>
              <a:cs typeface="Helvetica Neue"/>
              <a:sym typeface="Helvetica Neue"/>
            </a:endParaRPr>
          </a:p>
          <a:p>
            <a:pPr marL="342900" marR="0" lvl="0" indent="-342900" algn="l" rtl="0">
              <a:spcBef>
                <a:spcPts val="0"/>
              </a:spcBef>
              <a:spcAft>
                <a:spcPts val="0"/>
              </a:spcAft>
              <a:buClr>
                <a:schemeClr val="dk1"/>
              </a:buClr>
              <a:buSzPts val="1800"/>
              <a:buFont typeface="Helvetica Neue"/>
              <a:buAutoNum type="arabicPeriod" startAt="4"/>
            </a:pPr>
            <a:r>
              <a:rPr lang="en-IN" sz="1800">
                <a:solidFill>
                  <a:schemeClr val="dk1"/>
                </a:solidFill>
                <a:latin typeface="Helvetica Neue"/>
                <a:ea typeface="Helvetica Neue"/>
                <a:cs typeface="Helvetica Neue"/>
                <a:sym typeface="Helvetica Neue"/>
              </a:rPr>
              <a:t>The solution to above points is opting for 800 V architecture, show how it can help increase efficiency, reduce size of thermal solution etc. </a:t>
            </a:r>
            <a:endParaRPr/>
          </a:p>
          <a:p>
            <a:pPr marL="0" marR="0" lvl="0" indent="0" algn="l" rtl="0">
              <a:spcBef>
                <a:spcPts val="0"/>
              </a:spcBef>
              <a:spcAft>
                <a:spcPts val="0"/>
              </a:spcAft>
              <a:buNone/>
            </a:pPr>
            <a:r>
              <a:rPr lang="en-IN" sz="1800">
                <a:solidFill>
                  <a:schemeClr val="dk1"/>
                </a:solidFill>
                <a:latin typeface="Helvetica Neue"/>
                <a:ea typeface="Helvetica Neue"/>
                <a:cs typeface="Helvetica Neue"/>
                <a:sym typeface="Helvetica Neue"/>
              </a:rPr>
              <a:t>5.  </a:t>
            </a:r>
            <a:r>
              <a:rPr lang="en-IN" sz="1800" b="1">
                <a:solidFill>
                  <a:schemeClr val="dk1"/>
                </a:solidFill>
                <a:latin typeface="Helvetica Neue"/>
                <a:ea typeface="Helvetica Neue"/>
                <a:cs typeface="Helvetica Neue"/>
                <a:sym typeface="Helvetica Neue"/>
              </a:rPr>
              <a:t>Explain why we will go for SiC modules and why not discrete switches, advantages of using a module and SiC over Si.</a:t>
            </a:r>
            <a:endParaRPr/>
          </a:p>
          <a:p>
            <a:pPr marL="0" marR="0" lvl="0" indent="0" algn="l" rtl="0">
              <a:spcBef>
                <a:spcPts val="0"/>
              </a:spcBef>
              <a:spcAft>
                <a:spcPts val="0"/>
              </a:spcAft>
              <a:buNone/>
            </a:pPr>
            <a:r>
              <a:rPr lang="en-IN" sz="1800" b="1">
                <a:solidFill>
                  <a:schemeClr val="dk1"/>
                </a:solidFill>
                <a:latin typeface="Helvetica Neue"/>
                <a:ea typeface="Helvetica Neue"/>
                <a:cs typeface="Helvetica Neue"/>
                <a:sym typeface="Helvetica Neue"/>
              </a:rPr>
              <a:t>       Also Why not use IGBT based Inverter.</a:t>
            </a:r>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Helvetica Neue"/>
              <a:ea typeface="Helvetica Neue"/>
              <a:cs typeface="Helvetica Neue"/>
              <a:sym typeface="Helvetica Neue"/>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a:p>
            <a:pPr marL="457200" marR="0" lvl="1" indent="0" algn="l" rtl="0">
              <a:spcBef>
                <a:spcPts val="0"/>
              </a:spcBef>
              <a:spcAft>
                <a:spcPts val="0"/>
              </a:spcAft>
              <a:buNone/>
            </a:pPr>
            <a:endParaRPr sz="1800" b="0" i="0" u="none" strike="noStrike" cap="none">
              <a:solidFill>
                <a:schemeClr val="dk1"/>
              </a:solidFill>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600"/>
        <p:cNvGrpSpPr/>
        <p:nvPr/>
      </p:nvGrpSpPr>
      <p:grpSpPr>
        <a:xfrm>
          <a:off x="0" y="0"/>
          <a:ext cx="0" cy="0"/>
          <a:chOff x="0" y="0"/>
          <a:chExt cx="0" cy="0"/>
        </a:xfrm>
      </p:grpSpPr>
      <p:sp>
        <p:nvSpPr>
          <p:cNvPr id="601" name="Google Shape;601;p69"/>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48</a:t>
            </a:fld>
            <a:r>
              <a:rPr lang="en-IN"/>
              <a:t> </a:t>
            </a:r>
            <a:endParaRPr/>
          </a:p>
        </p:txBody>
      </p:sp>
      <p:sp>
        <p:nvSpPr>
          <p:cNvPr id="602" name="Google Shape;602;p69"/>
          <p:cNvSpPr txBox="1"/>
          <p:nvPr/>
        </p:nvSpPr>
        <p:spPr>
          <a:xfrm>
            <a:off x="0" y="570270"/>
            <a:ext cx="35101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Discussions with sir on saturday</a:t>
            </a:r>
            <a:endParaRPr sz="1800" b="1">
              <a:solidFill>
                <a:schemeClr val="dk1"/>
              </a:solidFill>
              <a:latin typeface="Calibri"/>
              <a:ea typeface="Calibri"/>
              <a:cs typeface="Calibri"/>
              <a:sym typeface="Calibri"/>
            </a:endParaRPr>
          </a:p>
        </p:txBody>
      </p:sp>
      <p:sp>
        <p:nvSpPr>
          <p:cNvPr id="603" name="Google Shape;603;p69"/>
          <p:cNvSpPr txBox="1"/>
          <p:nvPr/>
        </p:nvSpPr>
        <p:spPr>
          <a:xfrm>
            <a:off x="255639" y="1209368"/>
            <a:ext cx="11228439"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For 3 phase segmented inverter driving a dual 3 phase load , phase shift (phi) of 30 degree along with carrier shift of 80 gives maximum icap rms reduction of </a:t>
            </a:r>
            <a:r>
              <a:rPr lang="en-IN" sz="1800" b="1">
                <a:solidFill>
                  <a:schemeClr val="dk1"/>
                </a:solidFill>
                <a:latin typeface="Calibri"/>
                <a:ea typeface="Calibri"/>
                <a:cs typeface="Calibri"/>
                <a:sym typeface="Calibri"/>
              </a:rPr>
              <a:t>38 %</a:t>
            </a:r>
            <a:r>
              <a:rPr lang="en-IN" sz="1800">
                <a:solidFill>
                  <a:schemeClr val="dk1"/>
                </a:solidFill>
                <a:latin typeface="Calibri"/>
                <a:ea typeface="Calibri"/>
                <a:cs typeface="Calibri"/>
                <a:sym typeface="Calibri"/>
              </a:rPr>
              <a:t> in comparison to non-segmented 3 phase VSI (2 Level VSI). Which is reported in the paper and also verified by the simulation.</a:t>
            </a:r>
            <a:endParaRPr/>
          </a:p>
        </p:txBody>
      </p:sp>
      <p:sp>
        <p:nvSpPr>
          <p:cNvPr id="604" name="Google Shape;604;p69"/>
          <p:cNvSpPr txBox="1"/>
          <p:nvPr/>
        </p:nvSpPr>
        <p:spPr>
          <a:xfrm>
            <a:off x="678426" y="2143432"/>
            <a:ext cx="99994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 </a:t>
            </a:r>
            <a:endParaRPr/>
          </a:p>
        </p:txBody>
      </p:sp>
      <p:pic>
        <p:nvPicPr>
          <p:cNvPr id="605" name="Google Shape;605;p69"/>
          <p:cNvPicPr preferRelativeResize="0"/>
          <p:nvPr/>
        </p:nvPicPr>
        <p:blipFill rotWithShape="1">
          <a:blip r:embed="rId3">
            <a:alphaModFix/>
          </a:blip>
          <a:srcRect/>
          <a:stretch/>
        </p:blipFill>
        <p:spPr>
          <a:xfrm>
            <a:off x="6721389" y="1973825"/>
            <a:ext cx="5214972" cy="2910349"/>
          </a:xfrm>
          <a:prstGeom prst="rect">
            <a:avLst/>
          </a:prstGeom>
          <a:noFill/>
          <a:ln>
            <a:noFill/>
          </a:ln>
        </p:spPr>
      </p:pic>
      <p:sp>
        <p:nvSpPr>
          <p:cNvPr id="606" name="Google Shape;606;p69"/>
          <p:cNvSpPr txBox="1"/>
          <p:nvPr/>
        </p:nvSpPr>
        <p:spPr>
          <a:xfrm>
            <a:off x="304800" y="2319872"/>
            <a:ext cx="5565058"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b="1">
                <a:solidFill>
                  <a:schemeClr val="dk1"/>
                </a:solidFill>
                <a:latin typeface="Calibri"/>
                <a:ea typeface="Calibri"/>
                <a:cs typeface="Calibri"/>
                <a:sym typeface="Calibri"/>
              </a:rPr>
              <a:t>Sir said that he is not sure on the performance of motor, if we keep phase shift between the two windings and he will ask his friend and discuss.</a:t>
            </a:r>
            <a:endParaRPr/>
          </a:p>
        </p:txBody>
      </p:sp>
      <p:sp>
        <p:nvSpPr>
          <p:cNvPr id="607" name="Google Shape;607;p69"/>
          <p:cNvSpPr txBox="1"/>
          <p:nvPr/>
        </p:nvSpPr>
        <p:spPr>
          <a:xfrm>
            <a:off x="304800" y="3428999"/>
            <a:ext cx="5329083"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Search for common mode current discussion in 6 phase machine paper/ multiphase machines paper. </a:t>
            </a:r>
            <a:r>
              <a:rPr lang="en-IN" sz="1800" b="1">
                <a:solidFill>
                  <a:schemeClr val="dk1"/>
                </a:solidFill>
                <a:latin typeface="Calibri"/>
                <a:ea typeface="Calibri"/>
                <a:cs typeface="Calibri"/>
                <a:sym typeface="Calibri"/>
              </a:rPr>
              <a:t>pending</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Search for 6 phase machine in zero CM paper. </a:t>
            </a:r>
            <a:r>
              <a:rPr lang="en-IN" sz="1800" b="1">
                <a:solidFill>
                  <a:schemeClr val="dk1"/>
                </a:solidFill>
                <a:latin typeface="Calibri"/>
                <a:ea typeface="Calibri"/>
                <a:cs typeface="Calibri"/>
                <a:sym typeface="Calibri"/>
              </a:rPr>
              <a:t>Pending</a:t>
            </a:r>
            <a:endParaRPr/>
          </a:p>
        </p:txBody>
      </p:sp>
      <p:sp>
        <p:nvSpPr>
          <p:cNvPr id="608" name="Google Shape;608;p69"/>
          <p:cNvSpPr txBox="1"/>
          <p:nvPr/>
        </p:nvSpPr>
        <p:spPr>
          <a:xfrm>
            <a:off x="255639" y="5100382"/>
            <a:ext cx="10648334"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Find out the effect of this minimum phase shift on common mode voltage profile in segmented inverter ? Does it change from the minimum CM voltage angle of 180 degree as reported in zero CM paper ?  See the table</a:t>
            </a:r>
            <a:endParaRPr/>
          </a:p>
        </p:txBody>
      </p:sp>
      <p:sp>
        <p:nvSpPr>
          <p:cNvPr id="609" name="Google Shape;609;p69"/>
          <p:cNvSpPr txBox="1"/>
          <p:nvPr/>
        </p:nvSpPr>
        <p:spPr>
          <a:xfrm>
            <a:off x="262125" y="6039763"/>
            <a:ext cx="11973984"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b="1">
                <a:solidFill>
                  <a:schemeClr val="dk1"/>
                </a:solidFill>
                <a:latin typeface="Calibri"/>
                <a:ea typeface="Calibri"/>
                <a:cs typeface="Calibri"/>
                <a:sym typeface="Calibri"/>
              </a:rPr>
              <a:t>Segmented inverter cannot be operated in 3 level configuration but coupled inductor can operate in 3 level configuration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613"/>
        <p:cNvGrpSpPr/>
        <p:nvPr/>
      </p:nvGrpSpPr>
      <p:grpSpPr>
        <a:xfrm>
          <a:off x="0" y="0"/>
          <a:ext cx="0" cy="0"/>
          <a:chOff x="0" y="0"/>
          <a:chExt cx="0" cy="0"/>
        </a:xfrm>
      </p:grpSpPr>
      <p:pic>
        <p:nvPicPr>
          <p:cNvPr id="614" name="Google Shape;614;p70"/>
          <p:cNvPicPr preferRelativeResize="0"/>
          <p:nvPr/>
        </p:nvPicPr>
        <p:blipFill rotWithShape="1">
          <a:blip r:embed="rId3">
            <a:alphaModFix/>
          </a:blip>
          <a:srcRect/>
          <a:stretch/>
        </p:blipFill>
        <p:spPr>
          <a:xfrm>
            <a:off x="8638903" y="4007440"/>
            <a:ext cx="3056708" cy="2531471"/>
          </a:xfrm>
          <a:prstGeom prst="rect">
            <a:avLst/>
          </a:prstGeom>
          <a:noFill/>
          <a:ln>
            <a:noFill/>
          </a:ln>
        </p:spPr>
      </p:pic>
      <p:sp>
        <p:nvSpPr>
          <p:cNvPr id="615" name="Google Shape;615;p70"/>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49</a:t>
            </a:fld>
            <a:r>
              <a:rPr lang="en-IN"/>
              <a:t> </a:t>
            </a:r>
            <a:endParaRPr/>
          </a:p>
        </p:txBody>
      </p:sp>
      <p:sp>
        <p:nvSpPr>
          <p:cNvPr id="616" name="Google Shape;616;p70"/>
          <p:cNvSpPr txBox="1"/>
          <p:nvPr/>
        </p:nvSpPr>
        <p:spPr>
          <a:xfrm>
            <a:off x="235131" y="518104"/>
            <a:ext cx="5181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FF0000"/>
                </a:solidFill>
                <a:latin typeface="Calibri"/>
                <a:ea typeface="Calibri"/>
                <a:cs typeface="Calibri"/>
                <a:sym typeface="Calibri"/>
              </a:rPr>
              <a:t>Advantages of Dual 3 phase machines</a:t>
            </a:r>
            <a:endParaRPr/>
          </a:p>
        </p:txBody>
      </p:sp>
      <p:sp>
        <p:nvSpPr>
          <p:cNvPr id="617" name="Google Shape;617;p70"/>
          <p:cNvSpPr txBox="1"/>
          <p:nvPr/>
        </p:nvSpPr>
        <p:spPr>
          <a:xfrm>
            <a:off x="235131" y="1358537"/>
            <a:ext cx="9152709" cy="452431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Division of power helps to select devices of lower current rating.</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High reliability at system level due to abundant structure.</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Lower torque pulsations at high frequency.</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Reduced motor harmonic current.</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High power per ampere ratio for the same machine volume.</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Reduced harmonic current in the DC link capacitor in the case of VSI fed drives.</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If the isolated neutrals are connected to the mid point of the dc bus , 40 % torque density is reported. </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Advantages have been reported. Jitendra has written a paper on it and its in my whatsapp.</a:t>
            </a:r>
            <a:endParaRPr/>
          </a:p>
        </p:txBody>
      </p:sp>
      <p:pic>
        <p:nvPicPr>
          <p:cNvPr id="618" name="Google Shape;618;p70"/>
          <p:cNvPicPr preferRelativeResize="0"/>
          <p:nvPr/>
        </p:nvPicPr>
        <p:blipFill rotWithShape="1">
          <a:blip r:embed="rId4">
            <a:alphaModFix/>
          </a:blip>
          <a:srcRect/>
          <a:stretch/>
        </p:blipFill>
        <p:spPr>
          <a:xfrm>
            <a:off x="6898512" y="664034"/>
            <a:ext cx="4978656" cy="32831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221;p31">
            <a:extLst>
              <a:ext uri="{FF2B5EF4-FFF2-40B4-BE49-F238E27FC236}">
                <a16:creationId xmlns:a16="http://schemas.microsoft.com/office/drawing/2014/main" id="{F2073F6F-F430-A995-A266-4CCE19218D56}"/>
              </a:ext>
            </a:extLst>
          </p:cNvPr>
          <p:cNvPicPr preferRelativeResize="0"/>
          <p:nvPr/>
        </p:nvPicPr>
        <p:blipFill rotWithShape="1">
          <a:blip r:embed="rId2">
            <a:alphaModFix/>
          </a:blip>
          <a:srcRect/>
          <a:stretch/>
        </p:blipFill>
        <p:spPr>
          <a:xfrm>
            <a:off x="4548851" y="958851"/>
            <a:ext cx="5535675" cy="4712744"/>
          </a:xfrm>
          <a:prstGeom prst="rect">
            <a:avLst/>
          </a:prstGeom>
          <a:noFill/>
          <a:ln w="9525" cap="flat" cmpd="sng">
            <a:solidFill>
              <a:schemeClr val="accent1"/>
            </a:solidFill>
            <a:prstDash val="solid"/>
            <a:round/>
            <a:headEnd type="none" w="sm" len="sm"/>
            <a:tailEnd type="none" w="sm" len="sm"/>
          </a:ln>
        </p:spPr>
      </p:pic>
    </p:spTree>
    <p:extLst>
      <p:ext uri="{BB962C8B-B14F-4D97-AF65-F5344CB8AC3E}">
        <p14:creationId xmlns:p14="http://schemas.microsoft.com/office/powerpoint/2010/main" val="42839476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622"/>
        <p:cNvGrpSpPr/>
        <p:nvPr/>
      </p:nvGrpSpPr>
      <p:grpSpPr>
        <a:xfrm>
          <a:off x="0" y="0"/>
          <a:ext cx="0" cy="0"/>
          <a:chOff x="0" y="0"/>
          <a:chExt cx="0" cy="0"/>
        </a:xfrm>
      </p:grpSpPr>
      <p:sp>
        <p:nvSpPr>
          <p:cNvPr id="623" name="Google Shape;623;p71"/>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50</a:t>
            </a:fld>
            <a:r>
              <a:rPr lang="en-IN"/>
              <a:t> </a:t>
            </a:r>
            <a:endParaRPr/>
          </a:p>
        </p:txBody>
      </p:sp>
      <p:sp>
        <p:nvSpPr>
          <p:cNvPr id="624" name="Google Shape;624;p71"/>
          <p:cNvSpPr txBox="1"/>
          <p:nvPr/>
        </p:nvSpPr>
        <p:spPr>
          <a:xfrm>
            <a:off x="314631" y="831618"/>
            <a:ext cx="11080955"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For dual inverter with coupled inductor at carrier shift equal to 180 degree , phase voltage becomes 3 level.</a:t>
            </a:r>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(Check for advantages of 3 Level) and there is no reduction in capacitor ripple as compared to non-segmented inverter rather it increases. Check with the coupled inductor paper and see the table shown in next slide.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At the carrier shift of 80 degree capacitor current is reduced my 33.33 % as compared to non-segmented inverter.</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pic>
        <p:nvPicPr>
          <p:cNvPr id="625" name="Google Shape;625;p71"/>
          <p:cNvPicPr preferRelativeResize="0"/>
          <p:nvPr/>
        </p:nvPicPr>
        <p:blipFill rotWithShape="1">
          <a:blip r:embed="rId3">
            <a:alphaModFix/>
          </a:blip>
          <a:srcRect/>
          <a:stretch/>
        </p:blipFill>
        <p:spPr>
          <a:xfrm>
            <a:off x="6881234" y="2407894"/>
            <a:ext cx="4631841" cy="3948455"/>
          </a:xfrm>
          <a:prstGeom prst="rect">
            <a:avLst/>
          </a:prstGeom>
          <a:noFill/>
          <a:ln>
            <a:noFill/>
          </a:ln>
        </p:spPr>
      </p:pic>
      <p:sp>
        <p:nvSpPr>
          <p:cNvPr id="626" name="Google Shape;626;p71"/>
          <p:cNvSpPr txBox="1"/>
          <p:nvPr/>
        </p:nvSpPr>
        <p:spPr>
          <a:xfrm>
            <a:off x="629265" y="2678253"/>
            <a:ext cx="568711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Maximum reported reductions are given on operating conditions where the difference in maximum. For ex. Observe the two marked points and find percentage reduction</a:t>
            </a:r>
            <a:r>
              <a:rPr lang="en-IN" sz="1800">
                <a:solidFill>
                  <a:schemeClr val="dk1"/>
                </a:solidFill>
                <a:latin typeface="Calibri"/>
                <a:ea typeface="Calibri"/>
                <a:cs typeface="Calibri"/>
                <a:sym typeface="Calibri"/>
              </a:rPr>
              <a:t>. </a:t>
            </a:r>
            <a:endParaRPr/>
          </a:p>
        </p:txBody>
      </p:sp>
      <p:sp>
        <p:nvSpPr>
          <p:cNvPr id="627" name="Google Shape;627;p71"/>
          <p:cNvSpPr txBox="1"/>
          <p:nvPr/>
        </p:nvSpPr>
        <p:spPr>
          <a:xfrm>
            <a:off x="644012" y="4080094"/>
            <a:ext cx="521109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Maximum cap rms reduction is dependent on power factor and modulation index.</a:t>
            </a:r>
            <a:endParaRPr/>
          </a:p>
        </p:txBody>
      </p:sp>
      <p:sp>
        <p:nvSpPr>
          <p:cNvPr id="628" name="Google Shape;628;p71"/>
          <p:cNvSpPr txBox="1"/>
          <p:nvPr/>
        </p:nvSpPr>
        <p:spPr>
          <a:xfrm>
            <a:off x="314631" y="4826675"/>
            <a:ext cx="6548285"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FF0000"/>
              </a:buClr>
              <a:buSzPts val="1800"/>
              <a:buFont typeface="Arial"/>
              <a:buChar char="•"/>
            </a:pPr>
            <a:r>
              <a:rPr lang="en-IN" sz="1800">
                <a:solidFill>
                  <a:srgbClr val="FF0000"/>
                </a:solidFill>
                <a:latin typeface="Calibri"/>
                <a:ea typeface="Calibri"/>
                <a:cs typeface="Calibri"/>
                <a:sym typeface="Calibri"/>
              </a:rPr>
              <a:t>Verify the cap current reduction from this graph at 1.15 modulation index and power factor of 0.7. The reduction is 33 %. Which is what I observed through simulation</a:t>
            </a:r>
            <a:r>
              <a:rPr lang="en-IN" sz="1800">
                <a:solidFill>
                  <a:schemeClr val="dk1"/>
                </a:solidFill>
                <a:latin typeface="Calibri"/>
                <a:ea typeface="Calibri"/>
                <a:cs typeface="Calibri"/>
                <a:sym typeface="Calibri"/>
              </a:rPr>
              <a:t>.</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rgbClr val="FF0000"/>
              </a:buClr>
              <a:buSzPts val="1800"/>
              <a:buFont typeface="Arial"/>
              <a:buChar char="•"/>
            </a:pPr>
            <a:r>
              <a:rPr lang="en-IN" sz="1800" b="1">
                <a:solidFill>
                  <a:srgbClr val="FF0000"/>
                </a:solidFill>
                <a:latin typeface="Calibri"/>
                <a:ea typeface="Calibri"/>
                <a:cs typeface="Calibri"/>
                <a:sym typeface="Calibri"/>
              </a:rPr>
              <a:t>But while selecting actual capacitor we have to select while considering the minimum capacitance reduction from this graph because PF and ma will change throughout the drive cycle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632"/>
        <p:cNvGrpSpPr/>
        <p:nvPr/>
      </p:nvGrpSpPr>
      <p:grpSpPr>
        <a:xfrm>
          <a:off x="0" y="0"/>
          <a:ext cx="0" cy="0"/>
          <a:chOff x="0" y="0"/>
          <a:chExt cx="0" cy="0"/>
        </a:xfrm>
      </p:grpSpPr>
      <p:sp>
        <p:nvSpPr>
          <p:cNvPr id="633" name="Google Shape;633;p72"/>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51</a:t>
            </a:fld>
            <a:r>
              <a:rPr lang="en-IN"/>
              <a:t> </a:t>
            </a:r>
            <a:endParaRPr/>
          </a:p>
        </p:txBody>
      </p:sp>
      <p:sp>
        <p:nvSpPr>
          <p:cNvPr id="634" name="Google Shape;634;p72"/>
          <p:cNvSpPr txBox="1"/>
          <p:nvPr/>
        </p:nvSpPr>
        <p:spPr>
          <a:xfrm>
            <a:off x="350684" y="136527"/>
            <a:ext cx="11041216" cy="729430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startAt="6"/>
            </a:pPr>
            <a:r>
              <a:rPr lang="en-IN" sz="1800">
                <a:solidFill>
                  <a:schemeClr val="dk1"/>
                </a:solidFill>
                <a:latin typeface="Calibri"/>
                <a:ea typeface="Calibri"/>
                <a:cs typeface="Calibri"/>
                <a:sym typeface="Calibri"/>
              </a:rPr>
              <a:t>Inverter topologies and technologies reported in the literature.</a:t>
            </a:r>
            <a:endParaRPr/>
          </a:p>
          <a:p>
            <a:pPr marL="800100" marR="0" lvl="1" indent="-342900" algn="l" rtl="0">
              <a:spcBef>
                <a:spcPts val="0"/>
              </a:spcBef>
              <a:spcAft>
                <a:spcPts val="0"/>
              </a:spcAft>
              <a:buClr>
                <a:schemeClr val="dk1"/>
              </a:buClr>
              <a:buSzPts val="1800"/>
              <a:buFont typeface="Calibri"/>
              <a:buAutoNum type="alphaLcParenR"/>
            </a:pPr>
            <a:r>
              <a:rPr lang="en-IN" sz="1800" b="0" i="0" u="none" strike="noStrike" cap="none">
                <a:solidFill>
                  <a:schemeClr val="dk1"/>
                </a:solidFill>
                <a:latin typeface="Calibri"/>
                <a:ea typeface="Calibri"/>
                <a:cs typeface="Calibri"/>
                <a:sym typeface="Calibri"/>
              </a:rPr>
              <a:t>2 Level Inverter</a:t>
            </a:r>
            <a:endParaRPr/>
          </a:p>
          <a:p>
            <a:pPr marL="800100" marR="0" lvl="1" indent="-342900" algn="l" rtl="0">
              <a:spcBef>
                <a:spcPts val="0"/>
              </a:spcBef>
              <a:spcAft>
                <a:spcPts val="0"/>
              </a:spcAft>
              <a:buClr>
                <a:schemeClr val="dk1"/>
              </a:buClr>
              <a:buSzPts val="1800"/>
              <a:buFont typeface="Calibri"/>
              <a:buAutoNum type="alphaLcParenR"/>
            </a:pPr>
            <a:r>
              <a:rPr lang="en-IN" sz="1800" b="0" i="0" u="none" strike="noStrike" cap="none">
                <a:solidFill>
                  <a:schemeClr val="dk1"/>
                </a:solidFill>
                <a:latin typeface="Calibri"/>
                <a:ea typeface="Calibri"/>
                <a:cs typeface="Calibri"/>
                <a:sym typeface="Calibri"/>
              </a:rPr>
              <a:t>Multi-phased 2 Level Inverter</a:t>
            </a:r>
            <a:endParaRPr/>
          </a:p>
          <a:p>
            <a:pPr marL="800100" marR="0" lvl="1" indent="-342900" algn="l" rtl="0">
              <a:spcBef>
                <a:spcPts val="0"/>
              </a:spcBef>
              <a:spcAft>
                <a:spcPts val="0"/>
              </a:spcAft>
              <a:buClr>
                <a:schemeClr val="dk1"/>
              </a:buClr>
              <a:buSzPts val="1800"/>
              <a:buFont typeface="Calibri"/>
              <a:buAutoNum type="alphaLcParenR"/>
            </a:pPr>
            <a:r>
              <a:rPr lang="en-IN" sz="1800" b="0" i="0" u="none" strike="noStrike" cap="none">
                <a:solidFill>
                  <a:schemeClr val="dk1"/>
                </a:solidFill>
                <a:latin typeface="Calibri"/>
                <a:ea typeface="Calibri"/>
                <a:cs typeface="Calibri"/>
                <a:sym typeface="Calibri"/>
              </a:rPr>
              <a:t>3 Level Inverter</a:t>
            </a:r>
            <a:endParaRPr/>
          </a:p>
          <a:p>
            <a:pPr marL="800100" marR="0" lvl="1" indent="-342900" algn="l" rtl="0">
              <a:spcBef>
                <a:spcPts val="0"/>
              </a:spcBef>
              <a:spcAft>
                <a:spcPts val="0"/>
              </a:spcAft>
              <a:buClr>
                <a:schemeClr val="dk1"/>
              </a:buClr>
              <a:buSzPts val="1800"/>
              <a:buFont typeface="Calibri"/>
              <a:buAutoNum type="alphaLcParenR"/>
            </a:pPr>
            <a:r>
              <a:rPr lang="en-IN" sz="1800" b="0" i="0" u="none" strike="noStrike" cap="none">
                <a:solidFill>
                  <a:schemeClr val="dk1"/>
                </a:solidFill>
                <a:latin typeface="Calibri"/>
                <a:ea typeface="Calibri"/>
                <a:cs typeface="Calibri"/>
                <a:sym typeface="Calibri"/>
              </a:rPr>
              <a:t>Multi-phased 3 Level Inverter (T-type or others) (More number of switches so can be sidelined)</a:t>
            </a:r>
            <a:endParaRPr/>
          </a:p>
          <a:p>
            <a:pPr marL="457200" marR="0" lvl="1"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IN" sz="1800" b="0" i="0" u="none" strike="noStrike" cap="none">
                <a:solidFill>
                  <a:schemeClr val="dk1"/>
                </a:solidFill>
                <a:latin typeface="Calibri"/>
                <a:ea typeface="Calibri"/>
                <a:cs typeface="Calibri"/>
                <a:sym typeface="Calibri"/>
              </a:rPr>
              <a:t>Explain with the single diagram what is the meaning of Multiphase. Use Generic diagram without any topology.</a:t>
            </a:r>
            <a:endParaRPr/>
          </a:p>
          <a:p>
            <a:pPr marL="457200" marR="0" lvl="1"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IN" sz="1800" b="0" i="0" u="none" strike="noStrike" cap="none">
                <a:solidFill>
                  <a:schemeClr val="dk1"/>
                </a:solidFill>
                <a:latin typeface="Calibri"/>
                <a:ea typeface="Calibri"/>
                <a:cs typeface="Calibri"/>
                <a:sym typeface="Calibri"/>
              </a:rPr>
              <a:t>Advantage of 3 Level V/s 2 Level, Find out from papers. Specifically common mode reduction.</a:t>
            </a:r>
            <a:endParaRPr/>
          </a:p>
          <a:p>
            <a:pPr marL="457200" marR="0" lvl="1"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IN" sz="1800" b="0" i="0" u="none" strike="noStrike" cap="none">
                <a:solidFill>
                  <a:schemeClr val="dk1"/>
                </a:solidFill>
                <a:latin typeface="Calibri"/>
                <a:ea typeface="Calibri"/>
                <a:cs typeface="Calibri"/>
                <a:sym typeface="Calibri"/>
              </a:rPr>
              <a:t>Compare all of them on the grounds of;</a:t>
            </a:r>
            <a:endParaRPr/>
          </a:p>
          <a:p>
            <a:pPr marL="457200" marR="0" lvl="1" indent="0" algn="l" rtl="0">
              <a:spcBef>
                <a:spcPts val="0"/>
              </a:spcBef>
              <a:spcAft>
                <a:spcPts val="0"/>
              </a:spcAft>
              <a:buNone/>
            </a:pPr>
            <a:r>
              <a:rPr lang="en-IN" sz="1800" b="0" i="0" u="none" strike="noStrike" cap="none">
                <a:solidFill>
                  <a:schemeClr val="dk1"/>
                </a:solidFill>
                <a:latin typeface="Calibri"/>
                <a:ea typeface="Calibri"/>
                <a:cs typeface="Calibri"/>
                <a:sym typeface="Calibri"/>
              </a:rPr>
              <a:t>Capacitor Size, Efficiency(Because it would lead to compact thermal design), </a:t>
            </a:r>
            <a:r>
              <a:rPr lang="en-IN" sz="1800" b="1" i="0" u="none" strike="noStrike" cap="none">
                <a:solidFill>
                  <a:schemeClr val="dk1"/>
                </a:solidFill>
                <a:latin typeface="Calibri"/>
                <a:ea typeface="Calibri"/>
                <a:cs typeface="Calibri"/>
                <a:sym typeface="Calibri"/>
              </a:rPr>
              <a:t>Loss/ switch </a:t>
            </a:r>
            <a:r>
              <a:rPr lang="en-IN" sz="1800" b="0" i="0" u="none" strike="noStrike" cap="none">
                <a:solidFill>
                  <a:schemeClr val="dk1"/>
                </a:solidFill>
                <a:latin typeface="Calibri"/>
                <a:ea typeface="Calibri"/>
                <a:cs typeface="Calibri"/>
                <a:sym typeface="Calibri"/>
              </a:rPr>
              <a:t>(related with better reliability),  one more thing see from notes/</a:t>
            </a:r>
            <a:r>
              <a:rPr lang="en-IN" sz="1800" b="1" i="0" u="none" strike="noStrike" cap="none">
                <a:solidFill>
                  <a:schemeClr val="dk1"/>
                </a:solidFill>
                <a:latin typeface="Calibri"/>
                <a:ea typeface="Calibri"/>
                <a:cs typeface="Calibri"/>
                <a:sym typeface="Calibri"/>
              </a:rPr>
              <a:t>ask sir, </a:t>
            </a:r>
            <a:r>
              <a:rPr lang="en-IN" sz="1800" b="0" i="0" u="none" strike="noStrike" cap="none">
                <a:solidFill>
                  <a:schemeClr val="dk1"/>
                </a:solidFill>
                <a:latin typeface="Calibri"/>
                <a:ea typeface="Calibri"/>
                <a:cs typeface="Calibri"/>
                <a:sym typeface="Calibri"/>
              </a:rPr>
              <a:t>line voltage THD, higher THD means higher harmonic current in stator winding means higher motor cu losses.</a:t>
            </a:r>
            <a:endParaRPr sz="1800" b="1"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endParaRPr sz="1800" b="1"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IN" sz="1800" b="1" i="0" u="none" strike="noStrike" cap="none">
                <a:solidFill>
                  <a:schemeClr val="dk1"/>
                </a:solidFill>
                <a:latin typeface="Calibri"/>
                <a:ea typeface="Calibri"/>
                <a:cs typeface="Calibri"/>
                <a:sym typeface="Calibri"/>
              </a:rPr>
              <a:t>Explain by example how to select a capacitor based on a lifetime approach (Epcos)</a:t>
            </a:r>
            <a:endParaRPr/>
          </a:p>
          <a:p>
            <a:pPr marL="457200" marR="0" lvl="1" indent="0" algn="l" rtl="0">
              <a:spcBef>
                <a:spcPts val="0"/>
              </a:spcBef>
              <a:spcAft>
                <a:spcPts val="0"/>
              </a:spcAft>
              <a:buNone/>
            </a:pPr>
            <a:r>
              <a:rPr lang="en-IN" sz="1800" b="1" i="0" u="none" strike="noStrike" cap="none">
                <a:solidFill>
                  <a:schemeClr val="dk1"/>
                </a:solidFill>
                <a:latin typeface="Calibri"/>
                <a:ea typeface="Calibri"/>
                <a:cs typeface="Calibri"/>
                <a:sym typeface="Calibri"/>
              </a:rPr>
              <a:t>2 level Topology</a:t>
            </a:r>
            <a:r>
              <a:rPr lang="en-IN" sz="1800" b="0" i="0" u="none" strike="noStrike" cap="none">
                <a:solidFill>
                  <a:schemeClr val="dk1"/>
                </a:solidFill>
                <a:latin typeface="Calibri"/>
                <a:ea typeface="Calibri"/>
                <a:cs typeface="Calibri"/>
                <a:sym typeface="Calibri"/>
              </a:rPr>
              <a:t>:- Single inverter, Multi-phased inverter driving 6 phase Load--Requires open winding machine, Multi-phase inverter driving single phase load requires coupled inductors.</a:t>
            </a:r>
            <a:endParaRPr/>
          </a:p>
          <a:p>
            <a:pPr marL="457200" marR="0" lvl="1" indent="0" algn="l" rtl="0">
              <a:spcBef>
                <a:spcPts val="0"/>
              </a:spcBef>
              <a:spcAft>
                <a:spcPts val="0"/>
              </a:spcAft>
              <a:buNone/>
            </a:pPr>
            <a:r>
              <a:rPr lang="en-IN" sz="1800" b="1" i="0" u="none" strike="noStrike" cap="none">
                <a:solidFill>
                  <a:schemeClr val="dk1"/>
                </a:solidFill>
                <a:latin typeface="Calibri"/>
                <a:ea typeface="Calibri"/>
                <a:cs typeface="Calibri"/>
                <a:sym typeface="Calibri"/>
              </a:rPr>
              <a:t>3-Level Topologies</a:t>
            </a: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IN" sz="1800" b="0" i="0" u="none" strike="noStrike" cap="none">
                <a:solidFill>
                  <a:schemeClr val="dk1"/>
                </a:solidFill>
                <a:latin typeface="Calibri"/>
                <a:ea typeface="Calibri"/>
                <a:cs typeface="Calibri"/>
                <a:sym typeface="Calibri"/>
              </a:rPr>
              <a:t>Here is my doubt…how to build a story for proving why I thought 3 level inverters as good candidates?</a:t>
            </a:r>
            <a:endParaRPr/>
          </a:p>
          <a:p>
            <a:pPr marL="1257300" marR="0" lvl="2" indent="-342900" algn="l" rtl="0">
              <a:spcBef>
                <a:spcPts val="0"/>
              </a:spcBef>
              <a:spcAft>
                <a:spcPts val="0"/>
              </a:spcAft>
              <a:buClr>
                <a:schemeClr val="dk1"/>
              </a:buClr>
              <a:buSzPts val="1800"/>
              <a:buFont typeface="Calibri"/>
              <a:buAutoNum type="alphaLcParenR"/>
            </a:pPr>
            <a:r>
              <a:rPr lang="en-IN" sz="1800" b="0" i="0" u="none" strike="noStrike" cap="none">
                <a:solidFill>
                  <a:schemeClr val="dk1"/>
                </a:solidFill>
                <a:latin typeface="Calibri"/>
                <a:ea typeface="Calibri"/>
                <a:cs typeface="Calibri"/>
                <a:sym typeface="Calibri"/>
              </a:rPr>
              <a:t>ANPC---- why I choose them as inverter candidates</a:t>
            </a:r>
            <a:endParaRPr/>
          </a:p>
          <a:p>
            <a:pPr marL="1257300" marR="0" lvl="2" indent="-342900" algn="l" rtl="0">
              <a:spcBef>
                <a:spcPts val="0"/>
              </a:spcBef>
              <a:spcAft>
                <a:spcPts val="0"/>
              </a:spcAft>
              <a:buClr>
                <a:schemeClr val="dk1"/>
              </a:buClr>
              <a:buSzPts val="1800"/>
              <a:buFont typeface="Calibri"/>
              <a:buAutoNum type="alphaLcParenR"/>
            </a:pPr>
            <a:r>
              <a:rPr lang="en-IN" sz="1800" b="0" i="0" u="none" strike="noStrike" cap="none">
                <a:solidFill>
                  <a:schemeClr val="dk1"/>
                </a:solidFill>
                <a:latin typeface="Calibri"/>
                <a:ea typeface="Calibri"/>
                <a:cs typeface="Calibri"/>
                <a:sym typeface="Calibri"/>
              </a:rPr>
              <a:t>TNPC--- Reported for Low-Medium voltage EVs</a:t>
            </a:r>
            <a:endParaRPr/>
          </a:p>
          <a:p>
            <a:pPr marL="1257300" marR="0" lvl="2" indent="-342900" algn="l" rtl="0">
              <a:spcBef>
                <a:spcPts val="0"/>
              </a:spcBef>
              <a:spcAft>
                <a:spcPts val="0"/>
              </a:spcAft>
              <a:buClr>
                <a:schemeClr val="dk1"/>
              </a:buClr>
              <a:buSzPts val="1800"/>
              <a:buFont typeface="Calibri"/>
              <a:buAutoNum type="alphaLcParenR"/>
            </a:pPr>
            <a:r>
              <a:rPr lang="en-IN" sz="1800" b="0" i="0" u="none" strike="noStrike" cap="none">
                <a:solidFill>
                  <a:schemeClr val="dk1"/>
                </a:solidFill>
                <a:latin typeface="Calibri"/>
                <a:ea typeface="Calibri"/>
                <a:cs typeface="Calibri"/>
                <a:sym typeface="Calibri"/>
              </a:rPr>
              <a:t>HANPC---Explain why it makes a good candidate ? How to think about this ? </a:t>
            </a:r>
            <a:r>
              <a:rPr lang="en-IN" sz="1800" b="1" i="0" u="none" strike="noStrike" cap="none">
                <a:solidFill>
                  <a:schemeClr val="dk1"/>
                </a:solidFill>
                <a:latin typeface="Calibri"/>
                <a:ea typeface="Calibri"/>
                <a:cs typeface="Calibri"/>
                <a:sym typeface="Calibri"/>
              </a:rPr>
              <a:t>Ask sir</a:t>
            </a:r>
            <a:endParaRPr/>
          </a:p>
          <a:p>
            <a:pPr marL="800100" marR="0" lvl="1" indent="-22860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  </a:t>
            </a:r>
            <a:endParaRPr/>
          </a:p>
        </p:txBody>
      </p:sp>
      <p:sp>
        <p:nvSpPr>
          <p:cNvPr id="635" name="Google Shape;635;p72"/>
          <p:cNvSpPr txBox="1"/>
          <p:nvPr/>
        </p:nvSpPr>
        <p:spPr>
          <a:xfrm>
            <a:off x="726008" y="2622286"/>
            <a:ext cx="94872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Establish with the help of an example that reduction in size is proportional to reduction in current</a:t>
            </a:r>
            <a:endParaRPr sz="1800" b="1">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639"/>
        <p:cNvGrpSpPr/>
        <p:nvPr/>
      </p:nvGrpSpPr>
      <p:grpSpPr>
        <a:xfrm>
          <a:off x="0" y="0"/>
          <a:ext cx="0" cy="0"/>
          <a:chOff x="0" y="0"/>
          <a:chExt cx="0" cy="0"/>
        </a:xfrm>
      </p:grpSpPr>
      <p:sp>
        <p:nvSpPr>
          <p:cNvPr id="640" name="Google Shape;640;p73"/>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52</a:t>
            </a:fld>
            <a:r>
              <a:rPr lang="en-IN"/>
              <a:t> </a:t>
            </a:r>
            <a:endParaRPr/>
          </a:p>
        </p:txBody>
      </p:sp>
      <p:sp>
        <p:nvSpPr>
          <p:cNvPr id="641" name="Google Shape;641;p73"/>
          <p:cNvSpPr txBox="1"/>
          <p:nvPr/>
        </p:nvSpPr>
        <p:spPr>
          <a:xfrm>
            <a:off x="294968" y="845574"/>
            <a:ext cx="11130116" cy="59093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7.  </a:t>
            </a:r>
            <a:r>
              <a:rPr lang="en-IN" sz="1800" b="1">
                <a:solidFill>
                  <a:schemeClr val="dk1"/>
                </a:solidFill>
                <a:latin typeface="Calibri"/>
                <a:ea typeface="Calibri"/>
                <a:cs typeface="Calibri"/>
                <a:sym typeface="Calibri"/>
              </a:rPr>
              <a:t>Conclude why 2 Level with interleaving is the best option if it is?</a:t>
            </a:r>
            <a:r>
              <a:rPr lang="en-IN" sz="1800">
                <a:solidFill>
                  <a:schemeClr val="dk1"/>
                </a:solidFill>
                <a:latin typeface="Calibri"/>
                <a:ea typeface="Calibri"/>
                <a:cs typeface="Calibri"/>
                <a:sym typeface="Calibri"/>
              </a:rPr>
              <a:t> and why not any 3 Level based on comparisons done previously. (State problems with the 3 level inverter, cap voltage balancing, large size of cap size due to dominant low frequency component)… Put simulation results and know the theoretical inside out.</a:t>
            </a:r>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8.  Express a problem that by going with 2 Level along with SiC switches has imposed a large common mode voltage variation on the inverter, little of which can be overcome by using interleaving. (This was done on coupled inductor inverter) . This can be explained with the help of plots drawn.</a:t>
            </a:r>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9.  Now is the good time in the slide to explain what common mode voltage is and how it is detrimental for motor health.(Motor bearing paper is the reference)</a:t>
            </a:r>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IN" sz="1800">
                <a:solidFill>
                  <a:schemeClr val="dk1"/>
                </a:solidFill>
                <a:latin typeface="Calibri"/>
                <a:ea typeface="Calibri"/>
                <a:cs typeface="Calibri"/>
                <a:sym typeface="Calibri"/>
              </a:rPr>
              <a:t>10.  Compare the common mode voltage variations for </a:t>
            </a:r>
            <a:endParaRPr/>
          </a:p>
          <a:p>
            <a:pPr marL="800100" marR="0" lvl="1" indent="-342900" algn="l" rtl="0">
              <a:spcBef>
                <a:spcPts val="0"/>
              </a:spcBef>
              <a:spcAft>
                <a:spcPts val="0"/>
              </a:spcAft>
              <a:buClr>
                <a:schemeClr val="dk1"/>
              </a:buClr>
              <a:buSzPts val="1800"/>
              <a:buFont typeface="Calibri"/>
              <a:buAutoNum type="alphaLcParenR"/>
            </a:pPr>
            <a:r>
              <a:rPr lang="en-IN" sz="1800" b="0" i="0" u="none" strike="noStrike" cap="none">
                <a:solidFill>
                  <a:schemeClr val="dk1"/>
                </a:solidFill>
                <a:latin typeface="Calibri"/>
                <a:ea typeface="Calibri"/>
                <a:cs typeface="Calibri"/>
                <a:sym typeface="Calibri"/>
              </a:rPr>
              <a:t>Single 2 level Inverter</a:t>
            </a:r>
            <a:endParaRPr/>
          </a:p>
          <a:p>
            <a:pPr marL="800100" marR="0" lvl="1" indent="-342900" algn="l" rtl="0">
              <a:spcBef>
                <a:spcPts val="0"/>
              </a:spcBef>
              <a:spcAft>
                <a:spcPts val="0"/>
              </a:spcAft>
              <a:buClr>
                <a:schemeClr val="dk1"/>
              </a:buClr>
              <a:buSzPts val="1800"/>
              <a:buFont typeface="Calibri"/>
              <a:buAutoNum type="alphaLcParenR"/>
            </a:pPr>
            <a:r>
              <a:rPr lang="en-IN" sz="1800" b="0" i="0" u="none" strike="noStrike" cap="none">
                <a:solidFill>
                  <a:schemeClr val="dk1"/>
                </a:solidFill>
                <a:latin typeface="Calibri"/>
                <a:ea typeface="Calibri"/>
                <a:cs typeface="Calibri"/>
                <a:sym typeface="Calibri"/>
              </a:rPr>
              <a:t>Multi-phased Dual inverter with varying angles of interleaving and point out the angle with lowest common mode voltage.</a:t>
            </a:r>
            <a:endParaRPr/>
          </a:p>
          <a:p>
            <a:pPr marL="800100" marR="0" lvl="1" indent="-342900" algn="l" rtl="0">
              <a:spcBef>
                <a:spcPts val="0"/>
              </a:spcBef>
              <a:spcAft>
                <a:spcPts val="0"/>
              </a:spcAft>
              <a:buClr>
                <a:schemeClr val="dk1"/>
              </a:buClr>
              <a:buSzPts val="1800"/>
              <a:buFont typeface="Calibri"/>
              <a:buAutoNum type="alphaLcParenR"/>
            </a:pPr>
            <a:r>
              <a:rPr lang="en-IN" sz="1800" b="0" i="0" u="none" strike="noStrike" cap="none">
                <a:solidFill>
                  <a:schemeClr val="dk1"/>
                </a:solidFill>
                <a:latin typeface="Calibri"/>
                <a:ea typeface="Calibri"/>
                <a:cs typeface="Calibri"/>
                <a:sym typeface="Calibri"/>
              </a:rPr>
              <a:t>Show that still some common mode voltage is left and we want to eliminate it as well.</a:t>
            </a:r>
            <a:endParaRPr/>
          </a:p>
          <a:p>
            <a:pPr marL="800100" marR="0" lvl="1" indent="-342900" algn="l" rtl="0">
              <a:spcBef>
                <a:spcPts val="0"/>
              </a:spcBef>
              <a:spcAft>
                <a:spcPts val="0"/>
              </a:spcAft>
              <a:buClr>
                <a:schemeClr val="dk1"/>
              </a:buClr>
              <a:buSzPts val="1800"/>
              <a:buFont typeface="Calibri"/>
              <a:buAutoNum type="alphaLcParenR"/>
            </a:pPr>
            <a:r>
              <a:rPr lang="en-IN" sz="1800" b="0" i="0" u="none" strike="noStrike" cap="none">
                <a:solidFill>
                  <a:schemeClr val="dk1"/>
                </a:solidFill>
                <a:latin typeface="Calibri"/>
                <a:ea typeface="Calibri"/>
                <a:cs typeface="Calibri"/>
                <a:sym typeface="Calibri"/>
              </a:rPr>
              <a:t>Explain Zero CM SVM and how it can achieve zero CM. </a:t>
            </a:r>
            <a:r>
              <a:rPr lang="en-IN" sz="1800" b="1" i="0" u="none" strike="noStrike" cap="none">
                <a:solidFill>
                  <a:schemeClr val="dk1"/>
                </a:solidFill>
                <a:latin typeface="Calibri"/>
                <a:ea typeface="Calibri"/>
                <a:cs typeface="Calibri"/>
                <a:sym typeface="Calibri"/>
              </a:rPr>
              <a:t>(Pending)</a:t>
            </a:r>
            <a:endParaRPr/>
          </a:p>
          <a:p>
            <a:pPr marL="800100" marR="0" lvl="1" indent="-342900" algn="l" rtl="0">
              <a:spcBef>
                <a:spcPts val="0"/>
              </a:spcBef>
              <a:spcAft>
                <a:spcPts val="0"/>
              </a:spcAft>
              <a:buClr>
                <a:schemeClr val="dk1"/>
              </a:buClr>
              <a:buSzPts val="1800"/>
              <a:buFont typeface="Calibri"/>
              <a:buAutoNum type="alphaLcParenR"/>
            </a:pPr>
            <a:r>
              <a:rPr lang="en-IN" sz="1800" b="1" i="0" u="none" strike="noStrike" cap="none">
                <a:solidFill>
                  <a:schemeClr val="dk1"/>
                </a:solidFill>
                <a:latin typeface="Calibri"/>
                <a:ea typeface="Calibri"/>
                <a:cs typeface="Calibri"/>
                <a:sym typeface="Calibri"/>
              </a:rPr>
              <a:t>Show the implementation of this scheme and its effect on ZERO CM in 6 phase inverter, paper are there in common mode folder.</a:t>
            </a:r>
            <a:endParaRPr/>
          </a:p>
          <a:p>
            <a:pPr marL="800100" marR="0" lvl="1" indent="-22860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42" name="Google Shape;642;p73"/>
          <p:cNvSpPr txBox="1"/>
          <p:nvPr/>
        </p:nvSpPr>
        <p:spPr>
          <a:xfrm>
            <a:off x="6723016" y="3477063"/>
            <a:ext cx="36454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In dual 3 phase 30 degree is helpful?</a:t>
            </a:r>
            <a:endParaRPr/>
          </a:p>
        </p:txBody>
      </p:sp>
      <p:sp>
        <p:nvSpPr>
          <p:cNvPr id="643" name="Google Shape;643;p73"/>
          <p:cNvSpPr/>
          <p:nvPr/>
        </p:nvSpPr>
        <p:spPr>
          <a:xfrm>
            <a:off x="294968" y="639097"/>
            <a:ext cx="11307097" cy="1327355"/>
          </a:xfrm>
          <a:prstGeom prst="rect">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647"/>
        <p:cNvGrpSpPr/>
        <p:nvPr/>
      </p:nvGrpSpPr>
      <p:grpSpPr>
        <a:xfrm>
          <a:off x="0" y="0"/>
          <a:ext cx="0" cy="0"/>
          <a:chOff x="0" y="0"/>
          <a:chExt cx="0" cy="0"/>
        </a:xfrm>
      </p:grpSpPr>
      <p:sp>
        <p:nvSpPr>
          <p:cNvPr id="648" name="Google Shape;648;p74"/>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53</a:t>
            </a:fld>
            <a:r>
              <a:rPr lang="en-IN"/>
              <a:t> </a:t>
            </a:r>
            <a:endParaRPr/>
          </a:p>
        </p:txBody>
      </p:sp>
      <p:sp>
        <p:nvSpPr>
          <p:cNvPr id="649" name="Google Shape;649;p74"/>
          <p:cNvSpPr txBox="1"/>
          <p:nvPr/>
        </p:nvSpPr>
        <p:spPr>
          <a:xfrm flipH="1">
            <a:off x="442235" y="540773"/>
            <a:ext cx="9747210" cy="701730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Check by sinpwm what is the reduction in DC cap current in dual inverter with coupled inductor at an interleaving angle of 180 degree? </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Plot of interleaving angle v/s capacitor current in coupled inductor inverter at spwm and svm.</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Look results from the deeper insight and understand why is it happening.</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Assymetrical machine phases are made in multiple of 3. (6,9,12 etc)---Jitendra slide</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Phi for that machine is 180/n . i.e [30,20,15] degree. Phi is the electrical angle of current flowing in each set of three phase winding.</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Show mathematical relation shown by sir that to get same amount of torque as from a three winding machine we have to keep the spatial displacement angle of winding equal to the electrical angle of the currents.</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Now based on this justification whether we can have either a 3 phase 6 winding machine, 3 phase 9 winding machine or a 3 phase 12 winding machine.</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So iterate through different value of inter leaving angle while taking one phi[15,20,30] at a time in dual three phase machine. But for a dual three phase machine we cant inject current at any other angle than 30 to get same torque than why should we vary the phi for 3 phase dual winding ? machine.??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653"/>
        <p:cNvGrpSpPr/>
        <p:nvPr/>
      </p:nvGrpSpPr>
      <p:grpSpPr>
        <a:xfrm>
          <a:off x="0" y="0"/>
          <a:ext cx="0" cy="0"/>
          <a:chOff x="0" y="0"/>
          <a:chExt cx="0" cy="0"/>
        </a:xfrm>
      </p:grpSpPr>
      <p:sp>
        <p:nvSpPr>
          <p:cNvPr id="654" name="Google Shape;654;p75"/>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54</a:t>
            </a:fld>
            <a:r>
              <a:rPr lang="en-IN"/>
              <a:t> </a:t>
            </a:r>
            <a:endParaRPr/>
          </a:p>
        </p:txBody>
      </p:sp>
      <p:sp>
        <p:nvSpPr>
          <p:cNvPr id="655" name="Google Shape;655;p75"/>
          <p:cNvSpPr txBox="1"/>
          <p:nvPr/>
        </p:nvSpPr>
        <p:spPr>
          <a:xfrm>
            <a:off x="252647" y="543320"/>
            <a:ext cx="321254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6 Phase star connected machine</a:t>
            </a:r>
            <a:endParaRPr/>
          </a:p>
        </p:txBody>
      </p:sp>
      <p:sp>
        <p:nvSpPr>
          <p:cNvPr id="656" name="Google Shape;656;p75"/>
          <p:cNvSpPr txBox="1"/>
          <p:nvPr/>
        </p:nvSpPr>
        <p:spPr>
          <a:xfrm>
            <a:off x="3631523" y="190450"/>
            <a:ext cx="43851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6 phase displaced by and varied angle theta</a:t>
            </a:r>
            <a:endParaRPr/>
          </a:p>
        </p:txBody>
      </p:sp>
      <p:sp>
        <p:nvSpPr>
          <p:cNvPr id="657" name="Google Shape;657;p75"/>
          <p:cNvSpPr txBox="1"/>
          <p:nvPr/>
        </p:nvSpPr>
        <p:spPr>
          <a:xfrm>
            <a:off x="252647" y="5882720"/>
            <a:ext cx="11378914"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050">
                <a:solidFill>
                  <a:schemeClr val="dk1"/>
                </a:solidFill>
                <a:latin typeface="Calibri"/>
                <a:ea typeface="Calibri"/>
                <a:cs typeface="Calibri"/>
                <a:sym typeface="Calibri"/>
              </a:rPr>
              <a:t>Z. Shen, D. Jiang, T. Zou and R. Qu, "Dual-Segment Three-Phase PMSM With Dual Inverters for Leakage Current and Common-Mode EMI Reduction," in IEEE Transactions on Power Electronics, vol. 34, no. 6, pp. 5606-5619, June 2019, doi: 10.1109/TPEL.2018.2866338.</a:t>
            </a:r>
            <a:endParaRPr/>
          </a:p>
        </p:txBody>
      </p:sp>
      <p:sp>
        <p:nvSpPr>
          <p:cNvPr id="658" name="Google Shape;658;p75"/>
          <p:cNvSpPr txBox="1"/>
          <p:nvPr/>
        </p:nvSpPr>
        <p:spPr>
          <a:xfrm>
            <a:off x="6409354" y="4415840"/>
            <a:ext cx="506361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Give advantage of 6 phase machines.</a:t>
            </a:r>
            <a:endParaRPr/>
          </a:p>
        </p:txBody>
      </p:sp>
      <p:sp>
        <p:nvSpPr>
          <p:cNvPr id="659" name="Google Shape;659;p75"/>
          <p:cNvSpPr txBox="1"/>
          <p:nvPr/>
        </p:nvSpPr>
        <p:spPr>
          <a:xfrm>
            <a:off x="252647" y="6390644"/>
            <a:ext cx="11142940"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050">
                <a:solidFill>
                  <a:schemeClr val="dk1"/>
                </a:solidFill>
                <a:latin typeface="Calibri"/>
                <a:ea typeface="Calibri"/>
                <a:cs typeface="Calibri"/>
                <a:sym typeface="Calibri"/>
              </a:rPr>
              <a:t>L. Chen and B. Ge, "High Power Traction Inverter Design and Comparison for Electric Vehicles," 2018 IEEE Transportation Electrification Conference and Expo (ITEC), Long Beach, CA, USA, 2018, pp. 583-588, doi: 10.1109/ITEC.2018.8450259.</a:t>
            </a:r>
            <a:endParaRPr/>
          </a:p>
        </p:txBody>
      </p:sp>
      <p:pic>
        <p:nvPicPr>
          <p:cNvPr id="660" name="Google Shape;660;p75"/>
          <p:cNvPicPr preferRelativeResize="0"/>
          <p:nvPr/>
        </p:nvPicPr>
        <p:blipFill rotWithShape="1">
          <a:blip r:embed="rId3">
            <a:alphaModFix/>
          </a:blip>
          <a:srcRect/>
          <a:stretch/>
        </p:blipFill>
        <p:spPr>
          <a:xfrm>
            <a:off x="252647" y="1045184"/>
            <a:ext cx="5764839" cy="4657990"/>
          </a:xfrm>
          <a:prstGeom prst="rect">
            <a:avLst/>
          </a:prstGeom>
          <a:noFill/>
          <a:ln>
            <a:noFill/>
          </a:ln>
        </p:spPr>
      </p:pic>
      <p:sp>
        <p:nvSpPr>
          <p:cNvPr id="661" name="Google Shape;661;p75"/>
          <p:cNvSpPr txBox="1"/>
          <p:nvPr/>
        </p:nvSpPr>
        <p:spPr>
          <a:xfrm>
            <a:off x="6362893" y="5056843"/>
            <a:ext cx="564371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No circulating current in the motor windings, which was in coupled inductor approach.</a:t>
            </a:r>
            <a:endParaRPr/>
          </a:p>
        </p:txBody>
      </p:sp>
      <p:pic>
        <p:nvPicPr>
          <p:cNvPr id="662" name="Google Shape;662;p75"/>
          <p:cNvPicPr preferRelativeResize="0"/>
          <p:nvPr/>
        </p:nvPicPr>
        <p:blipFill rotWithShape="1">
          <a:blip r:embed="rId4">
            <a:alphaModFix/>
          </a:blip>
          <a:srcRect/>
          <a:stretch/>
        </p:blipFill>
        <p:spPr>
          <a:xfrm>
            <a:off x="6409354" y="829667"/>
            <a:ext cx="2775397" cy="305293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666"/>
        <p:cNvGrpSpPr/>
        <p:nvPr/>
      </p:nvGrpSpPr>
      <p:grpSpPr>
        <a:xfrm>
          <a:off x="0" y="0"/>
          <a:ext cx="0" cy="0"/>
          <a:chOff x="0" y="0"/>
          <a:chExt cx="0" cy="0"/>
        </a:xfrm>
      </p:grpSpPr>
      <p:sp>
        <p:nvSpPr>
          <p:cNvPr id="667" name="Google Shape;667;p76"/>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55</a:t>
            </a:fld>
            <a:r>
              <a:rPr lang="en-IN"/>
              <a:t> </a:t>
            </a:r>
            <a:endParaRPr/>
          </a:p>
        </p:txBody>
      </p:sp>
      <p:pic>
        <p:nvPicPr>
          <p:cNvPr id="668" name="Google Shape;668;p76"/>
          <p:cNvPicPr preferRelativeResize="0"/>
          <p:nvPr/>
        </p:nvPicPr>
        <p:blipFill rotWithShape="1">
          <a:blip r:embed="rId3">
            <a:alphaModFix/>
          </a:blip>
          <a:srcRect/>
          <a:stretch/>
        </p:blipFill>
        <p:spPr>
          <a:xfrm>
            <a:off x="5786282" y="1085991"/>
            <a:ext cx="6010157" cy="5177630"/>
          </a:xfrm>
          <a:prstGeom prst="rect">
            <a:avLst/>
          </a:prstGeom>
          <a:noFill/>
          <a:ln>
            <a:noFill/>
          </a:ln>
        </p:spPr>
      </p:pic>
      <p:pic>
        <p:nvPicPr>
          <p:cNvPr id="669" name="Google Shape;669;p76"/>
          <p:cNvPicPr preferRelativeResize="0"/>
          <p:nvPr/>
        </p:nvPicPr>
        <p:blipFill rotWithShape="1">
          <a:blip r:embed="rId4">
            <a:alphaModFix/>
          </a:blip>
          <a:srcRect/>
          <a:stretch/>
        </p:blipFill>
        <p:spPr>
          <a:xfrm>
            <a:off x="395561" y="1052052"/>
            <a:ext cx="5245509" cy="5245509"/>
          </a:xfrm>
          <a:prstGeom prst="rect">
            <a:avLst/>
          </a:prstGeom>
          <a:noFill/>
          <a:ln>
            <a:noFill/>
          </a:ln>
        </p:spPr>
      </p:pic>
      <p:sp>
        <p:nvSpPr>
          <p:cNvPr id="670" name="Google Shape;670;p76"/>
          <p:cNvSpPr txBox="1"/>
          <p:nvPr/>
        </p:nvSpPr>
        <p:spPr>
          <a:xfrm>
            <a:off x="741472" y="993263"/>
            <a:ext cx="512260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Vcm at minimum capacitance interleaving angle</a:t>
            </a:r>
            <a:endParaRPr/>
          </a:p>
        </p:txBody>
      </p:sp>
      <p:sp>
        <p:nvSpPr>
          <p:cNvPr id="671" name="Google Shape;671;p76"/>
          <p:cNvSpPr txBox="1"/>
          <p:nvPr/>
        </p:nvSpPr>
        <p:spPr>
          <a:xfrm>
            <a:off x="1445342" y="6263621"/>
            <a:ext cx="56142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Observe tradeoff here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675"/>
        <p:cNvGrpSpPr/>
        <p:nvPr/>
      </p:nvGrpSpPr>
      <p:grpSpPr>
        <a:xfrm>
          <a:off x="0" y="0"/>
          <a:ext cx="0" cy="0"/>
          <a:chOff x="0" y="0"/>
          <a:chExt cx="0" cy="0"/>
        </a:xfrm>
      </p:grpSpPr>
      <p:pic>
        <p:nvPicPr>
          <p:cNvPr id="676" name="Google Shape;676;p77"/>
          <p:cNvPicPr preferRelativeResize="0"/>
          <p:nvPr/>
        </p:nvPicPr>
        <p:blipFill rotWithShape="1">
          <a:blip r:embed="rId3">
            <a:alphaModFix/>
          </a:blip>
          <a:srcRect/>
          <a:stretch/>
        </p:blipFill>
        <p:spPr>
          <a:xfrm>
            <a:off x="0" y="648929"/>
            <a:ext cx="12087728" cy="6097190"/>
          </a:xfrm>
          <a:prstGeom prst="rect">
            <a:avLst/>
          </a:prstGeom>
          <a:noFill/>
          <a:ln>
            <a:noFill/>
          </a:ln>
        </p:spPr>
      </p:pic>
      <p:sp>
        <p:nvSpPr>
          <p:cNvPr id="677" name="Google Shape;677;p77"/>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56</a:t>
            </a:fld>
            <a:r>
              <a:rPr lang="en-IN"/>
              <a:t> </a:t>
            </a:r>
            <a:endParaRPr/>
          </a:p>
        </p:txBody>
      </p:sp>
      <p:sp>
        <p:nvSpPr>
          <p:cNvPr id="678" name="Google Shape;678;p77"/>
          <p:cNvSpPr txBox="1"/>
          <p:nvPr/>
        </p:nvSpPr>
        <p:spPr>
          <a:xfrm>
            <a:off x="104271" y="583755"/>
            <a:ext cx="36926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M = 1.15, V</a:t>
            </a:r>
            <a:r>
              <a:rPr lang="en-IN" sz="1800" baseline="30000">
                <a:solidFill>
                  <a:schemeClr val="dk1"/>
                </a:solidFill>
                <a:latin typeface="Calibri"/>
                <a:ea typeface="Calibri"/>
                <a:cs typeface="Calibri"/>
                <a:sym typeface="Calibri"/>
              </a:rPr>
              <a:t>f</a:t>
            </a:r>
            <a:r>
              <a:rPr lang="en-IN" sz="1800" baseline="-25000">
                <a:solidFill>
                  <a:schemeClr val="dk1"/>
                </a:solidFill>
                <a:latin typeface="Calibri"/>
                <a:ea typeface="Calibri"/>
                <a:cs typeface="Calibri"/>
                <a:sym typeface="Calibri"/>
              </a:rPr>
              <a:t>L-L </a:t>
            </a:r>
            <a:r>
              <a:rPr lang="en-IN" sz="1800">
                <a:solidFill>
                  <a:schemeClr val="dk1"/>
                </a:solidFill>
                <a:latin typeface="Calibri"/>
                <a:ea typeface="Calibri"/>
                <a:cs typeface="Calibri"/>
                <a:sym typeface="Calibri"/>
              </a:rPr>
              <a:t>= 562 V, I</a:t>
            </a:r>
            <a:r>
              <a:rPr lang="en-IN" sz="1800" baseline="-25000">
                <a:solidFill>
                  <a:schemeClr val="dk1"/>
                </a:solidFill>
                <a:latin typeface="Calibri"/>
                <a:ea typeface="Calibri"/>
                <a:cs typeface="Calibri"/>
                <a:sym typeface="Calibri"/>
              </a:rPr>
              <a:t>phase </a:t>
            </a:r>
            <a:r>
              <a:rPr lang="en-IN" sz="1800">
                <a:solidFill>
                  <a:schemeClr val="dk1"/>
                </a:solidFill>
                <a:latin typeface="Calibri"/>
                <a:ea typeface="Calibri"/>
                <a:cs typeface="Calibri"/>
                <a:sym typeface="Calibri"/>
              </a:rPr>
              <a:t> = 52 A</a:t>
            </a:r>
            <a:r>
              <a:rPr lang="en-IN" sz="1800" baseline="-25000">
                <a:solidFill>
                  <a:schemeClr val="dk1"/>
                </a:solidFill>
                <a:latin typeface="Calibri"/>
                <a:ea typeface="Calibri"/>
                <a:cs typeface="Calibri"/>
                <a:sym typeface="Calibri"/>
              </a:rPr>
              <a:t>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682"/>
        <p:cNvGrpSpPr/>
        <p:nvPr/>
      </p:nvGrpSpPr>
      <p:grpSpPr>
        <a:xfrm>
          <a:off x="0" y="0"/>
          <a:ext cx="0" cy="0"/>
          <a:chOff x="0" y="0"/>
          <a:chExt cx="0" cy="0"/>
        </a:xfrm>
      </p:grpSpPr>
      <p:sp>
        <p:nvSpPr>
          <p:cNvPr id="683" name="Google Shape;683;p78"/>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57</a:t>
            </a:fld>
            <a:r>
              <a:rPr lang="en-IN"/>
              <a:t> </a:t>
            </a:r>
            <a:endParaRPr/>
          </a:p>
        </p:txBody>
      </p:sp>
      <p:sp>
        <p:nvSpPr>
          <p:cNvPr id="684" name="Google Shape;684;p78"/>
          <p:cNvSpPr txBox="1"/>
          <p:nvPr/>
        </p:nvSpPr>
        <p:spPr>
          <a:xfrm>
            <a:off x="178385" y="544171"/>
            <a:ext cx="88588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2 Level Dual Segmented Inverter for six phase machine</a:t>
            </a:r>
            <a:endParaRPr/>
          </a:p>
        </p:txBody>
      </p:sp>
      <p:sp>
        <p:nvSpPr>
          <p:cNvPr id="685" name="Google Shape;685;p78"/>
          <p:cNvSpPr txBox="1"/>
          <p:nvPr/>
        </p:nvSpPr>
        <p:spPr>
          <a:xfrm>
            <a:off x="786581" y="5631307"/>
            <a:ext cx="106188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It also has the common mode problem and its techniques are available in the literature</a:t>
            </a:r>
            <a:endParaRPr/>
          </a:p>
        </p:txBody>
      </p:sp>
      <p:sp>
        <p:nvSpPr>
          <p:cNvPr id="686" name="Google Shape;686;p78"/>
          <p:cNvSpPr txBox="1"/>
          <p:nvPr/>
        </p:nvSpPr>
        <p:spPr>
          <a:xfrm>
            <a:off x="639096" y="6290587"/>
            <a:ext cx="10766323"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050">
                <a:solidFill>
                  <a:schemeClr val="dk1"/>
                </a:solidFill>
                <a:latin typeface="Calibri"/>
                <a:ea typeface="Calibri"/>
                <a:cs typeface="Calibri"/>
                <a:sym typeface="Calibri"/>
              </a:rPr>
              <a:t>Z. Shen, D. Jiang, Z. Liu, D. Ye and J. Li, "Common-Mode Voltage Elimination for Dual Two-Level Inverter-Fed Asymmetrical Six-Phase PMSM," in IEEE Transactions on Power Electronics, vol. 35, no. 4, pp. 3828-3840, April 2020, doi: 10.1109/TPEL.2019.2933446.</a:t>
            </a:r>
            <a:endParaRPr/>
          </a:p>
        </p:txBody>
      </p:sp>
      <p:pic>
        <p:nvPicPr>
          <p:cNvPr id="687" name="Google Shape;687;p78"/>
          <p:cNvPicPr preferRelativeResize="0"/>
          <p:nvPr/>
        </p:nvPicPr>
        <p:blipFill rotWithShape="1">
          <a:blip r:embed="rId3">
            <a:alphaModFix/>
          </a:blip>
          <a:srcRect/>
          <a:stretch/>
        </p:blipFill>
        <p:spPr>
          <a:xfrm>
            <a:off x="246271" y="964310"/>
            <a:ext cx="5775986" cy="4666997"/>
          </a:xfrm>
          <a:prstGeom prst="rect">
            <a:avLst/>
          </a:prstGeom>
          <a:noFill/>
          <a:ln>
            <a:noFill/>
          </a:ln>
        </p:spPr>
      </p:pic>
      <p:sp>
        <p:nvSpPr>
          <p:cNvPr id="688" name="Google Shape;688;p78"/>
          <p:cNvSpPr txBox="1"/>
          <p:nvPr/>
        </p:nvSpPr>
        <p:spPr>
          <a:xfrm>
            <a:off x="6764594" y="4418029"/>
            <a:ext cx="390340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Common mode voltage affect can be seen between the negative bus of two inverters. See simulation.</a:t>
            </a:r>
            <a:endParaRPr/>
          </a:p>
        </p:txBody>
      </p:sp>
      <p:pic>
        <p:nvPicPr>
          <p:cNvPr id="689" name="Google Shape;689;p78"/>
          <p:cNvPicPr preferRelativeResize="0"/>
          <p:nvPr/>
        </p:nvPicPr>
        <p:blipFill rotWithShape="1">
          <a:blip r:embed="rId4">
            <a:alphaModFix/>
          </a:blip>
          <a:srcRect/>
          <a:stretch/>
        </p:blipFill>
        <p:spPr>
          <a:xfrm>
            <a:off x="6430297" y="1372814"/>
            <a:ext cx="2606952" cy="2715575"/>
          </a:xfrm>
          <a:prstGeom prst="rect">
            <a:avLst/>
          </a:prstGeom>
          <a:noFill/>
          <a:ln>
            <a:noFill/>
          </a:ln>
        </p:spPr>
      </p:pic>
      <p:pic>
        <p:nvPicPr>
          <p:cNvPr id="690" name="Google Shape;690;p78"/>
          <p:cNvPicPr preferRelativeResize="0"/>
          <p:nvPr/>
        </p:nvPicPr>
        <p:blipFill rotWithShape="1">
          <a:blip r:embed="rId5">
            <a:alphaModFix/>
          </a:blip>
          <a:srcRect/>
          <a:stretch/>
        </p:blipFill>
        <p:spPr>
          <a:xfrm>
            <a:off x="9231086" y="1372814"/>
            <a:ext cx="2254619" cy="248008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694"/>
        <p:cNvGrpSpPr/>
        <p:nvPr/>
      </p:nvGrpSpPr>
      <p:grpSpPr>
        <a:xfrm>
          <a:off x="0" y="0"/>
          <a:ext cx="0" cy="0"/>
          <a:chOff x="0" y="0"/>
          <a:chExt cx="0" cy="0"/>
        </a:xfrm>
      </p:grpSpPr>
      <p:sp>
        <p:nvSpPr>
          <p:cNvPr id="695" name="Google Shape;695;p79"/>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58</a:t>
            </a:fld>
            <a:r>
              <a:rPr lang="en-IN"/>
              <a:t> </a:t>
            </a:r>
            <a:endParaRPr/>
          </a:p>
        </p:txBody>
      </p:sp>
      <p:pic>
        <p:nvPicPr>
          <p:cNvPr id="696" name="Google Shape;696;p79"/>
          <p:cNvPicPr preferRelativeResize="0"/>
          <p:nvPr/>
        </p:nvPicPr>
        <p:blipFill rotWithShape="1">
          <a:blip r:embed="rId3">
            <a:alphaModFix/>
          </a:blip>
          <a:srcRect/>
          <a:stretch/>
        </p:blipFill>
        <p:spPr>
          <a:xfrm>
            <a:off x="7089661" y="1447343"/>
            <a:ext cx="4413477" cy="3632387"/>
          </a:xfrm>
          <a:prstGeom prst="rect">
            <a:avLst/>
          </a:prstGeom>
          <a:noFill/>
          <a:ln>
            <a:noFill/>
          </a:ln>
        </p:spPr>
      </p:pic>
      <p:pic>
        <p:nvPicPr>
          <p:cNvPr id="697" name="Google Shape;697;p79"/>
          <p:cNvPicPr preferRelativeResize="0"/>
          <p:nvPr/>
        </p:nvPicPr>
        <p:blipFill rotWithShape="1">
          <a:blip r:embed="rId4">
            <a:alphaModFix/>
          </a:blip>
          <a:srcRect/>
          <a:stretch/>
        </p:blipFill>
        <p:spPr>
          <a:xfrm>
            <a:off x="1500950" y="1782831"/>
            <a:ext cx="4413477" cy="2899469"/>
          </a:xfrm>
          <a:prstGeom prst="rect">
            <a:avLst/>
          </a:prstGeom>
          <a:noFill/>
          <a:ln>
            <a:noFill/>
          </a:ln>
        </p:spPr>
      </p:pic>
      <p:sp>
        <p:nvSpPr>
          <p:cNvPr id="698" name="Google Shape;698;p79"/>
          <p:cNvSpPr txBox="1"/>
          <p:nvPr/>
        </p:nvSpPr>
        <p:spPr>
          <a:xfrm>
            <a:off x="152400" y="6366028"/>
            <a:ext cx="11456126"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050">
                <a:solidFill>
                  <a:schemeClr val="dk1"/>
                </a:solidFill>
                <a:latin typeface="Calibri"/>
                <a:ea typeface="Calibri"/>
                <a:cs typeface="Calibri"/>
                <a:sym typeface="Calibri"/>
              </a:rPr>
              <a:t>A. M. Alcaide et al., "Common-Mode Voltage Mitigation of Dual Three-Phase Voltage Source Inverters in a Motor Drive Application," in IEEE Access, vol. 9, pp. 67477-67487, 2021, doi: 10.1109/ACCESS.2021.3072967.</a:t>
            </a:r>
            <a:endParaRPr/>
          </a:p>
        </p:txBody>
      </p:sp>
      <p:sp>
        <p:nvSpPr>
          <p:cNvPr id="699" name="Google Shape;699;p79"/>
          <p:cNvSpPr txBox="1"/>
          <p:nvPr/>
        </p:nvSpPr>
        <p:spPr>
          <a:xfrm>
            <a:off x="152400" y="6112112"/>
            <a:ext cx="1038286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050" b="0" i="0">
                <a:solidFill>
                  <a:srgbClr val="222222"/>
                </a:solidFill>
                <a:latin typeface="Helvetica Neue"/>
                <a:ea typeface="Helvetica Neue"/>
                <a:cs typeface="Helvetica Neue"/>
                <a:sym typeface="Helvetica Neue"/>
              </a:rPr>
              <a:t>Ma, J.; Xue, Y.; Han, Q.; Li, X.; Yu, C. Motor Bearing Damage Induced by Bearing Current: A Review. </a:t>
            </a:r>
            <a:r>
              <a:rPr lang="en-IN" sz="1050" b="0" i="1">
                <a:solidFill>
                  <a:srgbClr val="222222"/>
                </a:solidFill>
                <a:latin typeface="Helvetica Neue"/>
                <a:ea typeface="Helvetica Neue"/>
                <a:cs typeface="Helvetica Neue"/>
                <a:sym typeface="Helvetica Neue"/>
              </a:rPr>
              <a:t>Machines</a:t>
            </a:r>
            <a:r>
              <a:rPr lang="en-IN" sz="1050" b="0" i="0">
                <a:solidFill>
                  <a:srgbClr val="222222"/>
                </a:solidFill>
                <a:latin typeface="Helvetica Neue"/>
                <a:ea typeface="Helvetica Neue"/>
                <a:cs typeface="Helvetica Neue"/>
                <a:sym typeface="Helvetica Neue"/>
              </a:rPr>
              <a:t> </a:t>
            </a:r>
            <a:r>
              <a:rPr lang="en-IN" sz="1050" b="1" i="0">
                <a:solidFill>
                  <a:srgbClr val="222222"/>
                </a:solidFill>
                <a:latin typeface="Helvetica Neue"/>
                <a:ea typeface="Helvetica Neue"/>
                <a:cs typeface="Helvetica Neue"/>
                <a:sym typeface="Helvetica Neue"/>
              </a:rPr>
              <a:t>2022</a:t>
            </a:r>
            <a:r>
              <a:rPr lang="en-IN" sz="1050" b="0" i="0">
                <a:solidFill>
                  <a:srgbClr val="222222"/>
                </a:solidFill>
                <a:latin typeface="Helvetica Neue"/>
                <a:ea typeface="Helvetica Neue"/>
                <a:cs typeface="Helvetica Neue"/>
                <a:sym typeface="Helvetica Neue"/>
              </a:rPr>
              <a:t>, </a:t>
            </a:r>
            <a:r>
              <a:rPr lang="en-IN" sz="1050" b="0" i="1">
                <a:solidFill>
                  <a:srgbClr val="222222"/>
                </a:solidFill>
                <a:latin typeface="Helvetica Neue"/>
                <a:ea typeface="Helvetica Neue"/>
                <a:cs typeface="Helvetica Neue"/>
                <a:sym typeface="Helvetica Neue"/>
              </a:rPr>
              <a:t>10</a:t>
            </a:r>
            <a:r>
              <a:rPr lang="en-IN" sz="1050" b="0" i="0">
                <a:solidFill>
                  <a:srgbClr val="222222"/>
                </a:solidFill>
                <a:latin typeface="Helvetica Neue"/>
                <a:ea typeface="Helvetica Neue"/>
                <a:cs typeface="Helvetica Neue"/>
                <a:sym typeface="Helvetica Neue"/>
              </a:rPr>
              <a:t>, 1167. https://doi.org/10.3390/machines10121167</a:t>
            </a:r>
            <a:endParaRPr sz="1050">
              <a:solidFill>
                <a:schemeClr val="dk1"/>
              </a:solidFill>
              <a:latin typeface="Calibri"/>
              <a:ea typeface="Calibri"/>
              <a:cs typeface="Calibri"/>
              <a:sym typeface="Calibri"/>
            </a:endParaRPr>
          </a:p>
        </p:txBody>
      </p:sp>
      <p:sp>
        <p:nvSpPr>
          <p:cNvPr id="700" name="Google Shape;700;p79"/>
          <p:cNvSpPr txBox="1"/>
          <p:nvPr/>
        </p:nvSpPr>
        <p:spPr>
          <a:xfrm>
            <a:off x="152400" y="561820"/>
            <a:ext cx="70452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Common Mode Path Modelling for a Dual Three phase machine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704"/>
        <p:cNvGrpSpPr/>
        <p:nvPr/>
      </p:nvGrpSpPr>
      <p:grpSpPr>
        <a:xfrm>
          <a:off x="0" y="0"/>
          <a:ext cx="0" cy="0"/>
          <a:chOff x="0" y="0"/>
          <a:chExt cx="0" cy="0"/>
        </a:xfrm>
      </p:grpSpPr>
      <p:sp>
        <p:nvSpPr>
          <p:cNvPr id="705" name="Google Shape;705;p80"/>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59</a:t>
            </a:fld>
            <a:r>
              <a:rPr lang="en-IN"/>
              <a:t> </a:t>
            </a:r>
            <a:endParaRPr/>
          </a:p>
        </p:txBody>
      </p:sp>
      <p:sp>
        <p:nvSpPr>
          <p:cNvPr id="706" name="Google Shape;706;p80"/>
          <p:cNvSpPr txBox="1"/>
          <p:nvPr/>
        </p:nvSpPr>
        <p:spPr>
          <a:xfrm>
            <a:off x="4060842" y="145137"/>
            <a:ext cx="512260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Vcm at minimum capacitance interleaving angle</a:t>
            </a:r>
            <a:endParaRPr/>
          </a:p>
        </p:txBody>
      </p:sp>
      <p:sp>
        <p:nvSpPr>
          <p:cNvPr id="707" name="Google Shape;707;p80"/>
          <p:cNvSpPr txBox="1"/>
          <p:nvPr/>
        </p:nvSpPr>
        <p:spPr>
          <a:xfrm>
            <a:off x="58130" y="484010"/>
            <a:ext cx="10078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φ = 60</a:t>
            </a:r>
            <a:r>
              <a:rPr lang="en-IN" sz="1800" b="0" i="0">
                <a:solidFill>
                  <a:srgbClr val="333333"/>
                </a:solidFill>
                <a:latin typeface="Arial"/>
                <a:ea typeface="Arial"/>
                <a:cs typeface="Arial"/>
                <a:sym typeface="Arial"/>
              </a:rPr>
              <a:t>°</a:t>
            </a:r>
            <a:endParaRPr sz="1800">
              <a:solidFill>
                <a:schemeClr val="dk1"/>
              </a:solidFill>
              <a:latin typeface="Calibri"/>
              <a:ea typeface="Calibri"/>
              <a:cs typeface="Calibri"/>
              <a:sym typeface="Calibri"/>
            </a:endParaRPr>
          </a:p>
        </p:txBody>
      </p:sp>
      <p:sp>
        <p:nvSpPr>
          <p:cNvPr id="708" name="Google Shape;708;p80"/>
          <p:cNvSpPr txBox="1"/>
          <p:nvPr/>
        </p:nvSpPr>
        <p:spPr>
          <a:xfrm>
            <a:off x="562032" y="6004658"/>
            <a:ext cx="5614219"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Capacitor ripple current is minimum at 60</a:t>
            </a:r>
            <a:r>
              <a:rPr lang="en-IN" sz="1800" b="0" i="0">
                <a:solidFill>
                  <a:srgbClr val="333333"/>
                </a:solidFill>
                <a:latin typeface="Arial"/>
                <a:ea typeface="Arial"/>
                <a:cs typeface="Arial"/>
                <a:sym typeface="Arial"/>
              </a:rPr>
              <a:t> °</a:t>
            </a:r>
            <a:endParaRPr/>
          </a:p>
          <a:p>
            <a:pPr marL="285750" marR="0" lvl="0" indent="-285750" algn="l" rtl="0">
              <a:spcBef>
                <a:spcPts val="0"/>
              </a:spcBef>
              <a:spcAft>
                <a:spcPts val="0"/>
              </a:spcAft>
              <a:buClr>
                <a:srgbClr val="333333"/>
              </a:buClr>
              <a:buSzPts val="1800"/>
              <a:buFont typeface="Arial"/>
              <a:buChar char="•"/>
            </a:pPr>
            <a:r>
              <a:rPr lang="en-IN" sz="1800">
                <a:solidFill>
                  <a:srgbClr val="333333"/>
                </a:solidFill>
                <a:latin typeface="Arial"/>
                <a:ea typeface="Arial"/>
                <a:cs typeface="Arial"/>
                <a:sym typeface="Arial"/>
              </a:rPr>
              <a:t>Vcm is minimum at 180</a:t>
            </a:r>
            <a:r>
              <a:rPr lang="en-IN" sz="1800" b="0" i="0">
                <a:solidFill>
                  <a:srgbClr val="333333"/>
                </a:solidFill>
                <a:latin typeface="Arial"/>
                <a:ea typeface="Arial"/>
                <a:cs typeface="Arial"/>
                <a:sym typeface="Arial"/>
              </a:rPr>
              <a:t> °</a:t>
            </a:r>
            <a:endParaRPr sz="1800">
              <a:solidFill>
                <a:schemeClr val="dk1"/>
              </a:solidFill>
              <a:latin typeface="Calibri"/>
              <a:ea typeface="Calibri"/>
              <a:cs typeface="Calibri"/>
              <a:sym typeface="Calibri"/>
            </a:endParaRPr>
          </a:p>
        </p:txBody>
      </p:sp>
      <p:pic>
        <p:nvPicPr>
          <p:cNvPr id="709" name="Google Shape;709;p80"/>
          <p:cNvPicPr preferRelativeResize="0"/>
          <p:nvPr/>
        </p:nvPicPr>
        <p:blipFill rotWithShape="1">
          <a:blip r:embed="rId3">
            <a:alphaModFix/>
          </a:blip>
          <a:srcRect/>
          <a:stretch/>
        </p:blipFill>
        <p:spPr>
          <a:xfrm>
            <a:off x="753620" y="1310165"/>
            <a:ext cx="10301498" cy="4765132"/>
          </a:xfrm>
          <a:prstGeom prst="rect">
            <a:avLst/>
          </a:prstGeom>
          <a:noFill/>
          <a:ln>
            <a:noFill/>
          </a:ln>
        </p:spPr>
      </p:pic>
      <p:sp>
        <p:nvSpPr>
          <p:cNvPr id="710" name="Google Shape;710;p80"/>
          <p:cNvSpPr txBox="1"/>
          <p:nvPr/>
        </p:nvSpPr>
        <p:spPr>
          <a:xfrm>
            <a:off x="2159725" y="1372007"/>
            <a:ext cx="28041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Interleaving angle = 60</a:t>
            </a:r>
            <a:r>
              <a:rPr lang="en-IN" sz="1800" b="0" i="0">
                <a:solidFill>
                  <a:srgbClr val="333333"/>
                </a:solidFill>
                <a:latin typeface="Arial"/>
                <a:ea typeface="Arial"/>
                <a:cs typeface="Arial"/>
                <a:sym typeface="Arial"/>
              </a:rPr>
              <a:t> °</a:t>
            </a:r>
            <a:endParaRPr sz="1800">
              <a:solidFill>
                <a:schemeClr val="dk1"/>
              </a:solidFill>
              <a:latin typeface="Calibri"/>
              <a:ea typeface="Calibri"/>
              <a:cs typeface="Calibri"/>
              <a:sym typeface="Calibri"/>
            </a:endParaRPr>
          </a:p>
        </p:txBody>
      </p:sp>
      <p:sp>
        <p:nvSpPr>
          <p:cNvPr id="711" name="Google Shape;711;p80"/>
          <p:cNvSpPr txBox="1"/>
          <p:nvPr/>
        </p:nvSpPr>
        <p:spPr>
          <a:xfrm>
            <a:off x="7480663" y="1372007"/>
            <a:ext cx="28041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Interleaving angle = 180</a:t>
            </a:r>
            <a:r>
              <a:rPr lang="en-IN" sz="1800" b="0" i="0">
                <a:solidFill>
                  <a:srgbClr val="333333"/>
                </a:solidFill>
                <a:latin typeface="Arial"/>
                <a:ea typeface="Arial"/>
                <a:cs typeface="Arial"/>
                <a:sym typeface="Arial"/>
              </a:rPr>
              <a:t> °</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0"/>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a:t>
            </a:fld>
            <a:r>
              <a:rPr lang="en-IN"/>
              <a:t> </a:t>
            </a:r>
            <a:endParaRPr/>
          </a:p>
        </p:txBody>
      </p:sp>
      <p:sp>
        <p:nvSpPr>
          <p:cNvPr id="201" name="Google Shape;201;p30"/>
          <p:cNvSpPr/>
          <p:nvPr/>
        </p:nvSpPr>
        <p:spPr>
          <a:xfrm>
            <a:off x="455970" y="4391106"/>
            <a:ext cx="4587976" cy="365126"/>
          </a:xfrm>
          <a:prstGeom prst="rect">
            <a:avLst/>
          </a:prstGeom>
          <a:solidFill>
            <a:schemeClr val="lt1"/>
          </a:solidFill>
          <a:ln w="127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Tesla Model 3</a:t>
            </a:r>
            <a:endParaRPr b="1"/>
          </a:p>
        </p:txBody>
      </p:sp>
      <p:sp>
        <p:nvSpPr>
          <p:cNvPr id="202" name="Google Shape;202;p30"/>
          <p:cNvSpPr/>
          <p:nvPr/>
        </p:nvSpPr>
        <p:spPr>
          <a:xfrm>
            <a:off x="6937880" y="4365877"/>
            <a:ext cx="4798200" cy="386700"/>
          </a:xfrm>
          <a:prstGeom prst="rect">
            <a:avLst/>
          </a:prstGeom>
          <a:solidFill>
            <a:schemeClr val="lt1"/>
          </a:solidFill>
          <a:ln w="127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BMW 418d </a:t>
            </a:r>
            <a:endParaRPr b="1"/>
          </a:p>
        </p:txBody>
      </p:sp>
      <p:sp>
        <p:nvSpPr>
          <p:cNvPr id="203" name="Google Shape;203;p30"/>
          <p:cNvSpPr/>
          <p:nvPr/>
        </p:nvSpPr>
        <p:spPr>
          <a:xfrm>
            <a:off x="455970" y="4931895"/>
            <a:ext cx="4587976" cy="365125"/>
          </a:xfrm>
          <a:prstGeom prst="rect">
            <a:avLst/>
          </a:prstGeom>
          <a:solidFill>
            <a:schemeClr val="lt1"/>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Dimensions (L X W X H) in</a:t>
            </a:r>
            <a:r>
              <a:rPr lang="en-IN" sz="2400" baseline="30000">
                <a:solidFill>
                  <a:schemeClr val="dk1"/>
                </a:solidFill>
                <a:latin typeface="Calibri"/>
                <a:ea typeface="Calibri"/>
                <a:cs typeface="Calibri"/>
                <a:sym typeface="Calibri"/>
              </a:rPr>
              <a:t>3</a:t>
            </a:r>
            <a:r>
              <a:rPr lang="en-IN" sz="1800">
                <a:solidFill>
                  <a:schemeClr val="dk1"/>
                </a:solidFill>
                <a:latin typeface="Calibri"/>
                <a:ea typeface="Calibri"/>
                <a:cs typeface="Calibri"/>
                <a:sym typeface="Calibri"/>
              </a:rPr>
              <a:t>  184.8 X 72.8 X 56.8</a:t>
            </a:r>
            <a:endParaRPr/>
          </a:p>
        </p:txBody>
      </p:sp>
      <p:sp>
        <p:nvSpPr>
          <p:cNvPr id="204" name="Google Shape;204;p30"/>
          <p:cNvSpPr/>
          <p:nvPr/>
        </p:nvSpPr>
        <p:spPr>
          <a:xfrm>
            <a:off x="6937880" y="4893700"/>
            <a:ext cx="4798143" cy="386567"/>
          </a:xfrm>
          <a:prstGeom prst="rect">
            <a:avLst/>
          </a:prstGeom>
          <a:solidFill>
            <a:schemeClr val="lt1"/>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Dimensions (L X W X H) in</a:t>
            </a:r>
            <a:r>
              <a:rPr lang="en-IN" sz="2400" baseline="30000">
                <a:solidFill>
                  <a:schemeClr val="dk1"/>
                </a:solidFill>
                <a:latin typeface="Calibri"/>
                <a:ea typeface="Calibri"/>
                <a:cs typeface="Calibri"/>
                <a:sym typeface="Calibri"/>
              </a:rPr>
              <a:t>3</a:t>
            </a:r>
            <a:r>
              <a:rPr lang="en-IN" sz="1800">
                <a:solidFill>
                  <a:schemeClr val="dk1"/>
                </a:solidFill>
                <a:latin typeface="Calibri"/>
                <a:ea typeface="Calibri"/>
                <a:cs typeface="Calibri"/>
                <a:sym typeface="Calibri"/>
              </a:rPr>
              <a:t>  188.6 X 74.29 X 54.84</a:t>
            </a:r>
            <a:endParaRPr/>
          </a:p>
        </p:txBody>
      </p:sp>
      <p:sp>
        <p:nvSpPr>
          <p:cNvPr id="205" name="Google Shape;205;p30"/>
          <p:cNvSpPr/>
          <p:nvPr/>
        </p:nvSpPr>
        <p:spPr>
          <a:xfrm>
            <a:off x="455970" y="5472683"/>
            <a:ext cx="4587976" cy="365125"/>
          </a:xfrm>
          <a:prstGeom prst="rect">
            <a:avLst/>
          </a:prstGeom>
          <a:solidFill>
            <a:schemeClr val="lt1"/>
          </a:solidFill>
          <a:ln w="127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Kerb Weight 1844 kg</a:t>
            </a:r>
            <a:endParaRPr/>
          </a:p>
        </p:txBody>
      </p:sp>
      <p:sp>
        <p:nvSpPr>
          <p:cNvPr id="206" name="Google Shape;206;p30"/>
          <p:cNvSpPr/>
          <p:nvPr/>
        </p:nvSpPr>
        <p:spPr>
          <a:xfrm>
            <a:off x="6937880" y="5451241"/>
            <a:ext cx="4798145" cy="386567"/>
          </a:xfrm>
          <a:prstGeom prst="rect">
            <a:avLst/>
          </a:prstGeom>
          <a:solidFill>
            <a:schemeClr val="lt1"/>
          </a:solidFill>
          <a:ln w="127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Kerb Weight 1510 kg</a:t>
            </a:r>
            <a:endParaRPr/>
          </a:p>
        </p:txBody>
      </p:sp>
      <p:pic>
        <p:nvPicPr>
          <p:cNvPr id="207" name="Google Shape;207;p30" descr="The BMW 4 Series at a glance | BMW.com.au"/>
          <p:cNvPicPr preferRelativeResize="0"/>
          <p:nvPr/>
        </p:nvPicPr>
        <p:blipFill rotWithShape="1">
          <a:blip r:embed="rId3">
            <a:alphaModFix/>
          </a:blip>
          <a:srcRect/>
          <a:stretch/>
        </p:blipFill>
        <p:spPr>
          <a:xfrm>
            <a:off x="6815591" y="1193725"/>
            <a:ext cx="5042719" cy="2838654"/>
          </a:xfrm>
          <a:prstGeom prst="rect">
            <a:avLst/>
          </a:prstGeom>
          <a:noFill/>
          <a:ln>
            <a:noFill/>
          </a:ln>
        </p:spPr>
      </p:pic>
      <p:sp>
        <p:nvSpPr>
          <p:cNvPr id="208" name="Google Shape;208;p30"/>
          <p:cNvSpPr/>
          <p:nvPr/>
        </p:nvSpPr>
        <p:spPr>
          <a:xfrm>
            <a:off x="455970" y="6013471"/>
            <a:ext cx="4587976" cy="365125"/>
          </a:xfrm>
          <a:prstGeom prst="rect">
            <a:avLst/>
          </a:prstGeom>
          <a:solidFill>
            <a:schemeClr val="lt1"/>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Range 536 km</a:t>
            </a:r>
            <a:endParaRPr/>
          </a:p>
        </p:txBody>
      </p:sp>
      <p:sp>
        <p:nvSpPr>
          <p:cNvPr id="209" name="Google Shape;209;p30"/>
          <p:cNvSpPr/>
          <p:nvPr/>
        </p:nvSpPr>
        <p:spPr>
          <a:xfrm>
            <a:off x="6937880" y="5992693"/>
            <a:ext cx="4798145" cy="385903"/>
          </a:xfrm>
          <a:prstGeom prst="rect">
            <a:avLst/>
          </a:prstGeom>
          <a:solidFill>
            <a:schemeClr val="lt1"/>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Range 1260 Km</a:t>
            </a:r>
            <a:endParaRPr/>
          </a:p>
        </p:txBody>
      </p:sp>
      <p:pic>
        <p:nvPicPr>
          <p:cNvPr id="210" name="Google Shape;210;p30" descr="Tesla Model 3 PNG Images Transparent Free Download | PNGMart"/>
          <p:cNvPicPr preferRelativeResize="0"/>
          <p:nvPr/>
        </p:nvPicPr>
        <p:blipFill rotWithShape="1">
          <a:blip r:embed="rId4">
            <a:alphaModFix/>
          </a:blip>
          <a:srcRect/>
          <a:stretch/>
        </p:blipFill>
        <p:spPr>
          <a:xfrm>
            <a:off x="154244" y="1114205"/>
            <a:ext cx="5191432" cy="2920181"/>
          </a:xfrm>
          <a:prstGeom prst="rect">
            <a:avLst/>
          </a:prstGeom>
          <a:noFill/>
          <a:ln>
            <a:noFill/>
          </a:ln>
        </p:spPr>
      </p:pic>
      <p:sp>
        <p:nvSpPr>
          <p:cNvPr id="211" name="Google Shape;211;p30"/>
          <p:cNvSpPr txBox="1"/>
          <p:nvPr/>
        </p:nvSpPr>
        <p:spPr>
          <a:xfrm>
            <a:off x="0" y="460154"/>
            <a:ext cx="762894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dk1"/>
                </a:solidFill>
                <a:latin typeface="Helvetica Neue"/>
                <a:ea typeface="Helvetica Neue"/>
                <a:cs typeface="Helvetica Neue"/>
                <a:sym typeface="Helvetica Neue"/>
              </a:rPr>
              <a:t>Motivation for Compact Traction Inverter </a:t>
            </a:r>
            <a:endParaRPr>
              <a:latin typeface="Helvetica Neue"/>
              <a:ea typeface="Helvetica Neue"/>
              <a:cs typeface="Helvetica Neue"/>
              <a:sym typeface="Helvetica Neue"/>
            </a:endParaRPr>
          </a:p>
        </p:txBody>
      </p:sp>
      <p:sp>
        <p:nvSpPr>
          <p:cNvPr id="212" name="Google Shape;212;p30"/>
          <p:cNvSpPr txBox="1"/>
          <p:nvPr/>
        </p:nvSpPr>
        <p:spPr>
          <a:xfrm>
            <a:off x="313475" y="6378594"/>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600" baseline="-25000">
                <a:solidFill>
                  <a:schemeClr val="dk1"/>
                </a:solidFill>
              </a:rPr>
              <a:t>www.carwale.com/tesla-cars/model-3/</a:t>
            </a: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715"/>
        <p:cNvGrpSpPr/>
        <p:nvPr/>
      </p:nvGrpSpPr>
      <p:grpSpPr>
        <a:xfrm>
          <a:off x="0" y="0"/>
          <a:ext cx="0" cy="0"/>
          <a:chOff x="0" y="0"/>
          <a:chExt cx="0" cy="0"/>
        </a:xfrm>
      </p:grpSpPr>
      <p:sp>
        <p:nvSpPr>
          <p:cNvPr id="716" name="Google Shape;716;p81"/>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60</a:t>
            </a:fld>
            <a:r>
              <a:rPr lang="en-IN"/>
              <a:t> </a:t>
            </a:r>
            <a:endParaRPr/>
          </a:p>
        </p:txBody>
      </p:sp>
      <p:pic>
        <p:nvPicPr>
          <p:cNvPr id="717" name="Google Shape;717;p81"/>
          <p:cNvPicPr preferRelativeResize="0"/>
          <p:nvPr/>
        </p:nvPicPr>
        <p:blipFill rotWithShape="1">
          <a:blip r:embed="rId3">
            <a:alphaModFix/>
          </a:blip>
          <a:srcRect/>
          <a:stretch/>
        </p:blipFill>
        <p:spPr>
          <a:xfrm>
            <a:off x="535025" y="1057678"/>
            <a:ext cx="10878109" cy="5512083"/>
          </a:xfrm>
          <a:prstGeom prst="rect">
            <a:avLst/>
          </a:prstGeom>
          <a:noFill/>
          <a:ln>
            <a:noFill/>
          </a:ln>
        </p:spPr>
      </p:pic>
      <p:sp>
        <p:nvSpPr>
          <p:cNvPr id="718" name="Google Shape;718;p81"/>
          <p:cNvSpPr txBox="1"/>
          <p:nvPr/>
        </p:nvSpPr>
        <p:spPr>
          <a:xfrm>
            <a:off x="0" y="536633"/>
            <a:ext cx="80989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Ma = 1.15, V</a:t>
            </a:r>
            <a:r>
              <a:rPr lang="en-IN" sz="1800" baseline="30000">
                <a:solidFill>
                  <a:schemeClr val="dk1"/>
                </a:solidFill>
                <a:latin typeface="Calibri"/>
                <a:ea typeface="Calibri"/>
                <a:cs typeface="Calibri"/>
                <a:sym typeface="Calibri"/>
              </a:rPr>
              <a:t>f</a:t>
            </a:r>
            <a:r>
              <a:rPr lang="en-IN" sz="1800" baseline="-25000">
                <a:solidFill>
                  <a:schemeClr val="dk1"/>
                </a:solidFill>
                <a:latin typeface="Calibri"/>
                <a:ea typeface="Calibri"/>
                <a:cs typeface="Calibri"/>
                <a:sym typeface="Calibri"/>
              </a:rPr>
              <a:t>L-L </a:t>
            </a:r>
            <a:r>
              <a:rPr lang="en-IN" sz="1800">
                <a:solidFill>
                  <a:schemeClr val="dk1"/>
                </a:solidFill>
                <a:latin typeface="Calibri"/>
                <a:ea typeface="Calibri"/>
                <a:cs typeface="Calibri"/>
                <a:sym typeface="Calibri"/>
              </a:rPr>
              <a:t> = 562 V , I</a:t>
            </a:r>
            <a:r>
              <a:rPr lang="en-IN" sz="1800" baseline="-25000">
                <a:solidFill>
                  <a:schemeClr val="dk1"/>
                </a:solidFill>
                <a:latin typeface="Calibri"/>
                <a:ea typeface="Calibri"/>
                <a:cs typeface="Calibri"/>
                <a:sym typeface="Calibri"/>
              </a:rPr>
              <a:t>Phase</a:t>
            </a:r>
            <a:r>
              <a:rPr lang="en-IN" sz="1800">
                <a:solidFill>
                  <a:schemeClr val="dk1"/>
                </a:solidFill>
                <a:latin typeface="Calibri"/>
                <a:ea typeface="Calibri"/>
                <a:cs typeface="Calibri"/>
                <a:sym typeface="Calibri"/>
              </a:rPr>
              <a:t> = 52 A (Base speed modulation index)</a:t>
            </a:r>
            <a:endParaRPr sz="1800" baseline="-250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722"/>
        <p:cNvGrpSpPr/>
        <p:nvPr/>
      </p:nvGrpSpPr>
      <p:grpSpPr>
        <a:xfrm>
          <a:off x="0" y="0"/>
          <a:ext cx="0" cy="0"/>
          <a:chOff x="0" y="0"/>
          <a:chExt cx="0" cy="0"/>
        </a:xfrm>
      </p:grpSpPr>
      <p:sp>
        <p:nvSpPr>
          <p:cNvPr id="723" name="Google Shape;723;p82"/>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61</a:t>
            </a:fld>
            <a:r>
              <a:rPr lang="en-IN"/>
              <a:t> </a:t>
            </a:r>
            <a:endParaRPr/>
          </a:p>
        </p:txBody>
      </p:sp>
      <p:pic>
        <p:nvPicPr>
          <p:cNvPr id="724" name="Google Shape;724;p82"/>
          <p:cNvPicPr preferRelativeResize="0"/>
          <p:nvPr/>
        </p:nvPicPr>
        <p:blipFill rotWithShape="1">
          <a:blip r:embed="rId3">
            <a:alphaModFix/>
          </a:blip>
          <a:srcRect/>
          <a:stretch/>
        </p:blipFill>
        <p:spPr>
          <a:xfrm>
            <a:off x="3131850" y="1135553"/>
            <a:ext cx="5380778" cy="4586893"/>
          </a:xfrm>
          <a:prstGeom prst="rect">
            <a:avLst/>
          </a:prstGeom>
          <a:noFill/>
          <a:ln>
            <a:noFill/>
          </a:ln>
        </p:spPr>
      </p:pic>
      <p:sp>
        <p:nvSpPr>
          <p:cNvPr id="725" name="Google Shape;725;p82"/>
          <p:cNvSpPr txBox="1"/>
          <p:nvPr/>
        </p:nvSpPr>
        <p:spPr>
          <a:xfrm>
            <a:off x="114219" y="785424"/>
            <a:ext cx="91130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Interleaving angle at which maximum capacitor current reduction takes place, changes with M</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729"/>
        <p:cNvGrpSpPr/>
        <p:nvPr/>
      </p:nvGrpSpPr>
      <p:grpSpPr>
        <a:xfrm>
          <a:off x="0" y="0"/>
          <a:ext cx="0" cy="0"/>
          <a:chOff x="0" y="0"/>
          <a:chExt cx="0" cy="0"/>
        </a:xfrm>
      </p:grpSpPr>
      <p:sp>
        <p:nvSpPr>
          <p:cNvPr id="730" name="Google Shape;730;p83"/>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62</a:t>
            </a:fld>
            <a:r>
              <a:rPr lang="en-IN"/>
              <a:t> </a:t>
            </a:r>
            <a:endParaRPr/>
          </a:p>
        </p:txBody>
      </p:sp>
      <p:sp>
        <p:nvSpPr>
          <p:cNvPr id="731" name="Google Shape;731;p83"/>
          <p:cNvSpPr txBox="1"/>
          <p:nvPr/>
        </p:nvSpPr>
        <p:spPr>
          <a:xfrm>
            <a:off x="121918" y="507230"/>
            <a:ext cx="80989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Ma = 0.65, V</a:t>
            </a:r>
            <a:r>
              <a:rPr lang="en-IN" sz="1800" baseline="30000">
                <a:solidFill>
                  <a:schemeClr val="dk1"/>
                </a:solidFill>
                <a:latin typeface="Calibri"/>
                <a:ea typeface="Calibri"/>
                <a:cs typeface="Calibri"/>
                <a:sym typeface="Calibri"/>
              </a:rPr>
              <a:t>f</a:t>
            </a:r>
            <a:r>
              <a:rPr lang="en-IN" sz="1800" baseline="-25000">
                <a:solidFill>
                  <a:schemeClr val="dk1"/>
                </a:solidFill>
                <a:latin typeface="Calibri"/>
                <a:ea typeface="Calibri"/>
                <a:cs typeface="Calibri"/>
                <a:sym typeface="Calibri"/>
              </a:rPr>
              <a:t>L-L </a:t>
            </a:r>
            <a:r>
              <a:rPr lang="en-IN" sz="1800">
                <a:solidFill>
                  <a:schemeClr val="dk1"/>
                </a:solidFill>
                <a:latin typeface="Calibri"/>
                <a:ea typeface="Calibri"/>
                <a:cs typeface="Calibri"/>
                <a:sym typeface="Calibri"/>
              </a:rPr>
              <a:t> = 318 V , I</a:t>
            </a:r>
            <a:r>
              <a:rPr lang="en-IN" sz="1800" baseline="-25000">
                <a:solidFill>
                  <a:schemeClr val="dk1"/>
                </a:solidFill>
                <a:latin typeface="Calibri"/>
                <a:ea typeface="Calibri"/>
                <a:cs typeface="Calibri"/>
                <a:sym typeface="Calibri"/>
              </a:rPr>
              <a:t>Phase</a:t>
            </a:r>
            <a:r>
              <a:rPr lang="en-IN" sz="1800">
                <a:solidFill>
                  <a:schemeClr val="dk1"/>
                </a:solidFill>
                <a:latin typeface="Calibri"/>
                <a:ea typeface="Calibri"/>
                <a:cs typeface="Calibri"/>
                <a:sym typeface="Calibri"/>
              </a:rPr>
              <a:t> = 30 A (Maximum reduction modulation index)</a:t>
            </a:r>
            <a:endParaRPr sz="1800" baseline="-25000">
              <a:solidFill>
                <a:schemeClr val="dk1"/>
              </a:solidFill>
              <a:latin typeface="Calibri"/>
              <a:ea typeface="Calibri"/>
              <a:cs typeface="Calibri"/>
              <a:sym typeface="Calibri"/>
            </a:endParaRPr>
          </a:p>
        </p:txBody>
      </p:sp>
      <p:pic>
        <p:nvPicPr>
          <p:cNvPr id="732" name="Google Shape;732;p83"/>
          <p:cNvPicPr preferRelativeResize="0"/>
          <p:nvPr/>
        </p:nvPicPr>
        <p:blipFill rotWithShape="1">
          <a:blip r:embed="rId3">
            <a:alphaModFix/>
          </a:blip>
          <a:srcRect/>
          <a:stretch/>
        </p:blipFill>
        <p:spPr>
          <a:xfrm>
            <a:off x="446028" y="995807"/>
            <a:ext cx="11125772" cy="563273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736"/>
        <p:cNvGrpSpPr/>
        <p:nvPr/>
      </p:nvGrpSpPr>
      <p:grpSpPr>
        <a:xfrm>
          <a:off x="0" y="0"/>
          <a:ext cx="0" cy="0"/>
          <a:chOff x="0" y="0"/>
          <a:chExt cx="0" cy="0"/>
        </a:xfrm>
      </p:grpSpPr>
      <p:sp>
        <p:nvSpPr>
          <p:cNvPr id="737" name="Google Shape;737;p84"/>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63</a:t>
            </a:fld>
            <a:r>
              <a:rPr lang="en-IN"/>
              <a:t> </a:t>
            </a:r>
            <a:endParaRPr/>
          </a:p>
        </p:txBody>
      </p:sp>
      <p:sp>
        <p:nvSpPr>
          <p:cNvPr id="738" name="Google Shape;738;p84"/>
          <p:cNvSpPr txBox="1"/>
          <p:nvPr/>
        </p:nvSpPr>
        <p:spPr>
          <a:xfrm>
            <a:off x="373626" y="598216"/>
            <a:ext cx="90161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Coupled Inductor inverter for 3 phase machines</a:t>
            </a:r>
            <a:endParaRPr/>
          </a:p>
        </p:txBody>
      </p:sp>
      <p:sp>
        <p:nvSpPr>
          <p:cNvPr id="739" name="Google Shape;739;p84"/>
          <p:cNvSpPr txBox="1"/>
          <p:nvPr/>
        </p:nvSpPr>
        <p:spPr>
          <a:xfrm>
            <a:off x="7432451" y="1983211"/>
            <a:ext cx="4819276"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Due to advantages of 6 phase machine over 3 phase machine, I am ruling out this topology. Because to make the drive compact we have to move towards a 6 phase machine…search for advantage.</a:t>
            </a:r>
            <a:endParaRPr/>
          </a:p>
        </p:txBody>
      </p:sp>
      <p:sp>
        <p:nvSpPr>
          <p:cNvPr id="740" name="Google Shape;740;p84"/>
          <p:cNvSpPr txBox="1"/>
          <p:nvPr/>
        </p:nvSpPr>
        <p:spPr>
          <a:xfrm>
            <a:off x="7432451" y="967548"/>
            <a:ext cx="391470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This inverter increases the size of system due to coupled magnetics.</a:t>
            </a:r>
            <a:endParaRPr/>
          </a:p>
        </p:txBody>
      </p:sp>
      <p:sp>
        <p:nvSpPr>
          <p:cNvPr id="741" name="Google Shape;741;p84"/>
          <p:cNvSpPr txBox="1"/>
          <p:nvPr/>
        </p:nvSpPr>
        <p:spPr>
          <a:xfrm>
            <a:off x="443921" y="6240032"/>
            <a:ext cx="10545830"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050">
                <a:solidFill>
                  <a:schemeClr val="dk1"/>
                </a:solidFill>
                <a:latin typeface="Calibri"/>
                <a:ea typeface="Calibri"/>
                <a:cs typeface="Calibri"/>
                <a:sym typeface="Calibri"/>
              </a:rPr>
              <a:t>D. Jiang, Z. Shen and F. Wang, "Common-Mode Voltage Reduction for Paralleled Inverters," in IEEE Transactions on Power Electronics, vol. 33, no. 5, pp. 3961-3974, May 2018, doi: 10.1109/TPEL.2017.2712369.</a:t>
            </a:r>
            <a:endParaRPr/>
          </a:p>
        </p:txBody>
      </p:sp>
      <p:pic>
        <p:nvPicPr>
          <p:cNvPr id="742" name="Google Shape;742;p84"/>
          <p:cNvPicPr preferRelativeResize="0"/>
          <p:nvPr/>
        </p:nvPicPr>
        <p:blipFill rotWithShape="1">
          <a:blip r:embed="rId3">
            <a:alphaModFix/>
          </a:blip>
          <a:srcRect/>
          <a:stretch/>
        </p:blipFill>
        <p:spPr>
          <a:xfrm>
            <a:off x="171978" y="1193533"/>
            <a:ext cx="7143221" cy="4309069"/>
          </a:xfrm>
          <a:prstGeom prst="rect">
            <a:avLst/>
          </a:prstGeom>
          <a:noFill/>
          <a:ln>
            <a:noFill/>
          </a:ln>
        </p:spPr>
      </p:pic>
      <p:pic>
        <p:nvPicPr>
          <p:cNvPr id="743" name="Google Shape;743;p84"/>
          <p:cNvPicPr preferRelativeResize="0"/>
          <p:nvPr/>
        </p:nvPicPr>
        <p:blipFill rotWithShape="1">
          <a:blip r:embed="rId4">
            <a:alphaModFix/>
          </a:blip>
          <a:srcRect/>
          <a:stretch/>
        </p:blipFill>
        <p:spPr>
          <a:xfrm>
            <a:off x="8180069" y="3348067"/>
            <a:ext cx="2576788" cy="268415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747"/>
        <p:cNvGrpSpPr/>
        <p:nvPr/>
      </p:nvGrpSpPr>
      <p:grpSpPr>
        <a:xfrm>
          <a:off x="0" y="0"/>
          <a:ext cx="0" cy="0"/>
          <a:chOff x="0" y="0"/>
          <a:chExt cx="0" cy="0"/>
        </a:xfrm>
      </p:grpSpPr>
      <p:sp>
        <p:nvSpPr>
          <p:cNvPr id="748" name="Google Shape;748;p85"/>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64</a:t>
            </a:fld>
            <a:r>
              <a:rPr lang="en-IN"/>
              <a:t> </a:t>
            </a:r>
            <a:endParaRPr/>
          </a:p>
        </p:txBody>
      </p:sp>
      <p:pic>
        <p:nvPicPr>
          <p:cNvPr id="749" name="Google Shape;749;p85"/>
          <p:cNvPicPr preferRelativeResize="0"/>
          <p:nvPr/>
        </p:nvPicPr>
        <p:blipFill rotWithShape="1">
          <a:blip r:embed="rId3">
            <a:alphaModFix/>
          </a:blip>
          <a:srcRect/>
          <a:stretch/>
        </p:blipFill>
        <p:spPr>
          <a:xfrm>
            <a:off x="0" y="692150"/>
            <a:ext cx="12192000" cy="6165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753"/>
        <p:cNvGrpSpPr/>
        <p:nvPr/>
      </p:nvGrpSpPr>
      <p:grpSpPr>
        <a:xfrm>
          <a:off x="0" y="0"/>
          <a:ext cx="0" cy="0"/>
          <a:chOff x="0" y="0"/>
          <a:chExt cx="0" cy="0"/>
        </a:xfrm>
      </p:grpSpPr>
      <p:sp>
        <p:nvSpPr>
          <p:cNvPr id="754" name="Google Shape;754;p86"/>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65</a:t>
            </a:fld>
            <a:r>
              <a:rPr lang="en-IN"/>
              <a:t> </a:t>
            </a:r>
            <a:endParaRPr/>
          </a:p>
        </p:txBody>
      </p:sp>
      <p:sp>
        <p:nvSpPr>
          <p:cNvPr id="755" name="Google Shape;755;p86"/>
          <p:cNvSpPr txBox="1"/>
          <p:nvPr/>
        </p:nvSpPr>
        <p:spPr>
          <a:xfrm>
            <a:off x="253671" y="536698"/>
            <a:ext cx="74545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Conclusions from the table</a:t>
            </a:r>
            <a:endParaRPr/>
          </a:p>
        </p:txBody>
      </p:sp>
      <p:sp>
        <p:nvSpPr>
          <p:cNvPr id="756" name="Google Shape;756;p86"/>
          <p:cNvSpPr txBox="1"/>
          <p:nvPr/>
        </p:nvSpPr>
        <p:spPr>
          <a:xfrm>
            <a:off x="357051" y="1184366"/>
            <a:ext cx="11392173" cy="452431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In segmented 2 Level inverter driving dual 3 phase machine, dc link capacitor value is minimum at fundamental phase shift angle of 60 degree and carrier shift angle of 60 degree, but common mode voltage is not completely zero which can be reduced </a:t>
            </a:r>
            <a:r>
              <a:rPr lang="en-IN" sz="1800" b="1">
                <a:solidFill>
                  <a:schemeClr val="dk1"/>
                </a:solidFill>
                <a:latin typeface="Calibri"/>
                <a:ea typeface="Calibri"/>
                <a:cs typeface="Calibri"/>
                <a:sym typeface="Calibri"/>
              </a:rPr>
              <a:t>using zero cm modulation</a:t>
            </a:r>
            <a:r>
              <a:rPr lang="en-IN" sz="1800">
                <a:solidFill>
                  <a:schemeClr val="dk1"/>
                </a:solidFill>
                <a:latin typeface="Calibri"/>
                <a:ea typeface="Calibri"/>
                <a:cs typeface="Calibri"/>
                <a:sym typeface="Calibri"/>
              </a:rPr>
              <a:t>.</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2 Level coupled inductor inverter reduces the common mode voltage swing to 0.16 Vdc from 0.5 Vdc at carrier interleaving angle of 180 degrees but increases the dc link capacitor current so this cannot be considered.</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The same inverter topology reduces the dc link capacitor current by 33.8 % when interleaving angle is 80 degree. But it also increase the common mode voltage to 0.33 Vdc. </a:t>
            </a:r>
            <a:r>
              <a:rPr lang="en-IN" sz="1800" b="1">
                <a:solidFill>
                  <a:schemeClr val="dk1"/>
                </a:solidFill>
                <a:latin typeface="Calibri"/>
                <a:ea typeface="Calibri"/>
                <a:cs typeface="Calibri"/>
                <a:sym typeface="Calibri"/>
              </a:rPr>
              <a:t>Which can be tried to reduced using zero CM modulation</a:t>
            </a:r>
            <a:r>
              <a:rPr lang="en-IN" sz="1800">
                <a:solidFill>
                  <a:schemeClr val="dk1"/>
                </a:solidFill>
                <a:latin typeface="Calibri"/>
                <a:ea typeface="Calibri"/>
                <a:cs typeface="Calibri"/>
                <a:sym typeface="Calibri"/>
              </a:rPr>
              <a:t>.</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a:solidFill>
                  <a:schemeClr val="dk1"/>
                </a:solidFill>
                <a:latin typeface="Calibri"/>
                <a:ea typeface="Calibri"/>
                <a:cs typeface="Calibri"/>
                <a:sym typeface="Calibri"/>
              </a:rPr>
              <a:t>TNPC segmented inverter offers dc link capacitor current reduction of 50 % at any interleaving angle and common mode voltage swing of 0.1775 Vdc. Further modified modulation scheme like zero CM can be looked for reducing CM voltage swing. </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757" name="Google Shape;757;p86"/>
          <p:cNvSpPr txBox="1"/>
          <p:nvPr/>
        </p:nvSpPr>
        <p:spPr>
          <a:xfrm>
            <a:off x="442776" y="4795410"/>
            <a:ext cx="1039667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MTP-2</a:t>
            </a:r>
            <a:endParaRPr/>
          </a:p>
          <a:p>
            <a:pPr marL="342900" marR="0" lvl="0" indent="-342900" algn="l" rtl="0">
              <a:spcBef>
                <a:spcPts val="0"/>
              </a:spcBef>
              <a:spcAft>
                <a:spcPts val="0"/>
              </a:spcAft>
              <a:buClr>
                <a:schemeClr val="dk1"/>
              </a:buClr>
              <a:buSzPts val="1800"/>
              <a:buFont typeface="Calibri"/>
              <a:buAutoNum type="arabicPeriod"/>
            </a:pPr>
            <a:r>
              <a:rPr lang="en-IN" sz="1800" b="1">
                <a:solidFill>
                  <a:schemeClr val="dk1"/>
                </a:solidFill>
                <a:latin typeface="Calibri"/>
                <a:ea typeface="Calibri"/>
                <a:cs typeface="Calibri"/>
                <a:sym typeface="Calibri"/>
              </a:rPr>
              <a:t>Application of zero CM technique in 2 Level to reduce the CM voltage, check whether zero CM modulation can make vcm zero for both the interleaving angles mentioned in the table.(180,80).</a:t>
            </a:r>
            <a:endParaRPr/>
          </a:p>
        </p:txBody>
      </p:sp>
      <p:sp>
        <p:nvSpPr>
          <p:cNvPr id="758" name="Google Shape;758;p86"/>
          <p:cNvSpPr txBox="1"/>
          <p:nvPr/>
        </p:nvSpPr>
        <p:spPr>
          <a:xfrm>
            <a:off x="610982" y="5778026"/>
            <a:ext cx="1088431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FF0000"/>
                </a:solidFill>
                <a:latin typeface="Calibri"/>
                <a:ea typeface="Calibri"/>
                <a:cs typeface="Calibri"/>
                <a:sym typeface="Calibri"/>
              </a:rPr>
              <a:t>Take help from sir regarding the svpwm implementation of 6 phase star connected converter. Quoted paper below the particular slide of 6 phase star connected inverter says that it can be done using svpwm. Some one may catch me if they see different value of current in cap current trend graphs.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1"/>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7</a:t>
            </a:fld>
            <a:r>
              <a:rPr lang="en-IN"/>
              <a:t> </a:t>
            </a:r>
            <a:endParaRPr/>
          </a:p>
        </p:txBody>
      </p:sp>
      <p:sp>
        <p:nvSpPr>
          <p:cNvPr id="219" name="Google Shape;219;p31"/>
          <p:cNvSpPr txBox="1"/>
          <p:nvPr/>
        </p:nvSpPr>
        <p:spPr>
          <a:xfrm>
            <a:off x="0" y="436475"/>
            <a:ext cx="103383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chemeClr val="dk1"/>
                </a:solidFill>
                <a:latin typeface="Helvetica Neue"/>
                <a:ea typeface="Helvetica Neue"/>
                <a:cs typeface="Helvetica Neue"/>
                <a:sym typeface="Helvetica Neue"/>
              </a:rPr>
              <a:t>What makes an Inverter of an EV Powertrain bulky ?</a:t>
            </a:r>
            <a:endParaRPr>
              <a:latin typeface="Helvetica Neue"/>
              <a:ea typeface="Helvetica Neue"/>
              <a:cs typeface="Helvetica Neue"/>
              <a:sym typeface="Helvetica Neue"/>
            </a:endParaRPr>
          </a:p>
        </p:txBody>
      </p:sp>
      <p:pic>
        <p:nvPicPr>
          <p:cNvPr id="220" name="Google Shape;220;p31"/>
          <p:cNvPicPr preferRelativeResize="0"/>
          <p:nvPr/>
        </p:nvPicPr>
        <p:blipFill rotWithShape="1">
          <a:blip r:embed="rId3">
            <a:alphaModFix/>
          </a:blip>
          <a:srcRect/>
          <a:stretch/>
        </p:blipFill>
        <p:spPr>
          <a:xfrm>
            <a:off x="232041" y="959697"/>
            <a:ext cx="5187524" cy="3053970"/>
          </a:xfrm>
          <a:prstGeom prst="rect">
            <a:avLst/>
          </a:prstGeom>
          <a:noFill/>
          <a:ln w="9525" cap="flat" cmpd="sng">
            <a:solidFill>
              <a:schemeClr val="accent1"/>
            </a:solidFill>
            <a:prstDash val="solid"/>
            <a:round/>
            <a:headEnd type="none" w="sm" len="sm"/>
            <a:tailEnd type="none" w="sm" len="sm"/>
          </a:ln>
        </p:spPr>
      </p:pic>
      <p:pic>
        <p:nvPicPr>
          <p:cNvPr id="221" name="Google Shape;221;p31"/>
          <p:cNvPicPr preferRelativeResize="0"/>
          <p:nvPr/>
        </p:nvPicPr>
        <p:blipFill rotWithShape="1">
          <a:blip r:embed="rId4">
            <a:alphaModFix/>
          </a:blip>
          <a:srcRect/>
          <a:stretch/>
        </p:blipFill>
        <p:spPr>
          <a:xfrm>
            <a:off x="6891427" y="958851"/>
            <a:ext cx="3193099" cy="3054815"/>
          </a:xfrm>
          <a:prstGeom prst="rect">
            <a:avLst/>
          </a:prstGeom>
          <a:noFill/>
          <a:ln w="9525" cap="flat" cmpd="sng">
            <a:solidFill>
              <a:schemeClr val="accent1"/>
            </a:solidFill>
            <a:prstDash val="solid"/>
            <a:round/>
            <a:headEnd type="none" w="sm" len="sm"/>
            <a:tailEnd type="none" w="sm" len="sm"/>
          </a:ln>
        </p:spPr>
      </p:pic>
      <p:sp>
        <p:nvSpPr>
          <p:cNvPr id="222" name="Google Shape;222;p31"/>
          <p:cNvSpPr/>
          <p:nvPr/>
        </p:nvSpPr>
        <p:spPr>
          <a:xfrm>
            <a:off x="232041" y="3655288"/>
            <a:ext cx="1612490" cy="365126"/>
          </a:xfrm>
          <a:prstGeom prst="rect">
            <a:avLst/>
          </a:prstGeom>
          <a:solidFill>
            <a:schemeClr val="lt1"/>
          </a:solidFill>
          <a:ln w="127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Tesla Model 3</a:t>
            </a:r>
            <a:endParaRPr/>
          </a:p>
        </p:txBody>
      </p:sp>
      <p:sp>
        <p:nvSpPr>
          <p:cNvPr id="223" name="Google Shape;223;p31"/>
          <p:cNvSpPr/>
          <p:nvPr/>
        </p:nvSpPr>
        <p:spPr>
          <a:xfrm>
            <a:off x="6891427" y="3662631"/>
            <a:ext cx="1612490" cy="365126"/>
          </a:xfrm>
          <a:prstGeom prst="rect">
            <a:avLst/>
          </a:prstGeom>
          <a:solidFill>
            <a:schemeClr val="lt1"/>
          </a:solidFill>
          <a:ln w="127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Jaguar I-Pace</a:t>
            </a:r>
            <a:endParaRPr/>
          </a:p>
        </p:txBody>
      </p:sp>
      <p:pic>
        <p:nvPicPr>
          <p:cNvPr id="224" name="Google Shape;224;p31"/>
          <p:cNvPicPr preferRelativeResize="0"/>
          <p:nvPr/>
        </p:nvPicPr>
        <p:blipFill rotWithShape="1">
          <a:blip r:embed="rId5">
            <a:alphaModFix/>
          </a:blip>
          <a:srcRect/>
          <a:stretch/>
        </p:blipFill>
        <p:spPr>
          <a:xfrm>
            <a:off x="3421899" y="4136496"/>
            <a:ext cx="4828722" cy="2402415"/>
          </a:xfrm>
          <a:prstGeom prst="rect">
            <a:avLst/>
          </a:prstGeom>
          <a:noFill/>
          <a:ln w="9525" cap="flat" cmpd="sng">
            <a:solidFill>
              <a:schemeClr val="accent1"/>
            </a:solidFill>
            <a:prstDash val="solid"/>
            <a:round/>
            <a:headEnd type="none" w="sm" len="sm"/>
            <a:tailEnd type="none" w="sm" len="sm"/>
          </a:ln>
        </p:spPr>
      </p:pic>
      <p:sp>
        <p:nvSpPr>
          <p:cNvPr id="225" name="Google Shape;225;p31"/>
          <p:cNvSpPr/>
          <p:nvPr/>
        </p:nvSpPr>
        <p:spPr>
          <a:xfrm>
            <a:off x="3421899" y="6173785"/>
            <a:ext cx="1612490" cy="365126"/>
          </a:xfrm>
          <a:prstGeom prst="rect">
            <a:avLst/>
          </a:prstGeom>
          <a:solidFill>
            <a:schemeClr val="lt1"/>
          </a:solidFill>
          <a:ln w="127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b="1">
                <a:solidFill>
                  <a:schemeClr val="dk1"/>
                </a:solidFill>
                <a:latin typeface="Calibri"/>
                <a:ea typeface="Calibri"/>
                <a:cs typeface="Calibri"/>
                <a:sym typeface="Calibri"/>
              </a:rPr>
              <a:t>Tesla Model 3</a:t>
            </a:r>
            <a:endParaRPr/>
          </a:p>
        </p:txBody>
      </p:sp>
      <p:sp>
        <p:nvSpPr>
          <p:cNvPr id="226" name="Google Shape;226;p31"/>
          <p:cNvSpPr txBox="1"/>
          <p:nvPr/>
        </p:nvSpPr>
        <p:spPr>
          <a:xfrm>
            <a:off x="0" y="6577505"/>
            <a:ext cx="522208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u="sng">
                <a:solidFill>
                  <a:schemeClr val="hlink"/>
                </a:solidFill>
                <a:latin typeface="Calibri"/>
                <a:ea typeface="Calibri"/>
                <a:cs typeface="Calibri"/>
                <a:sym typeface="Calibri"/>
                <a:hlinkClick r:id="rId6"/>
              </a:rPr>
              <a:t>Tesla Model 3 teardown gives incredible look at the electric powertrain | Electrek</a:t>
            </a:r>
            <a:endParaRPr sz="1200">
              <a:solidFill>
                <a:schemeClr val="dk1"/>
              </a:solidFill>
              <a:latin typeface="Calibri"/>
              <a:ea typeface="Calibri"/>
              <a:cs typeface="Calibri"/>
              <a:sym typeface="Calibri"/>
            </a:endParaRPr>
          </a:p>
        </p:txBody>
      </p:sp>
      <p:sp>
        <p:nvSpPr>
          <p:cNvPr id="227" name="Google Shape;227;p31"/>
          <p:cNvSpPr txBox="1"/>
          <p:nvPr/>
        </p:nvSpPr>
        <p:spPr>
          <a:xfrm>
            <a:off x="5599606" y="6592894"/>
            <a:ext cx="6049310"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100" u="sng">
                <a:solidFill>
                  <a:schemeClr val="hlink"/>
                </a:solidFill>
                <a:latin typeface="Calibri"/>
                <a:ea typeface="Calibri"/>
                <a:cs typeface="Calibri"/>
                <a:sym typeface="Calibri"/>
                <a:hlinkClick r:id="rId7"/>
              </a:rPr>
              <a:t>Charged EVs | Teardown expert Sandy Munro compares Tesla, Nissan, Jaguar inverters - Charged EVs</a:t>
            </a:r>
            <a:endParaRPr sz="1100">
              <a:solidFill>
                <a:schemeClr val="dk1"/>
              </a:solidFill>
              <a:latin typeface="Calibri"/>
              <a:ea typeface="Calibri"/>
              <a:cs typeface="Calibri"/>
              <a:sym typeface="Calibri"/>
            </a:endParaRPr>
          </a:p>
        </p:txBody>
      </p:sp>
      <p:sp>
        <p:nvSpPr>
          <p:cNvPr id="228" name="Google Shape;228;p31"/>
          <p:cNvSpPr/>
          <p:nvPr/>
        </p:nvSpPr>
        <p:spPr>
          <a:xfrm>
            <a:off x="1342600" y="1282325"/>
            <a:ext cx="3974100" cy="952500"/>
          </a:xfrm>
          <a:prstGeom prst="rect">
            <a:avLst/>
          </a:prstGeom>
          <a:noFill/>
          <a:ln w="19050" cap="flat" cmpd="sng">
            <a:solidFill>
              <a:srgbClr val="FF0000"/>
            </a:solidFill>
            <a:prstDash val="solid"/>
            <a:round/>
            <a:headEnd type="none" w="sm" len="sm"/>
            <a:tailEnd type="none" w="sm" len="sm"/>
          </a:ln>
          <a:effectLst>
            <a:outerShdw blurRad="57150" dist="19050" dir="5400000" algn="bl" rotWithShape="0">
              <a:srgbClr val="000000">
                <a:alpha val="50000"/>
              </a:srgbClr>
            </a:outerShdw>
            <a:reflection stA="0" endPos="1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Helvetica Neue"/>
              <a:ea typeface="Helvetica Neue"/>
              <a:cs typeface="Helvetica Neue"/>
              <a:sym typeface="Helvetica Neue"/>
            </a:endParaRPr>
          </a:p>
        </p:txBody>
      </p:sp>
      <p:sp>
        <p:nvSpPr>
          <p:cNvPr id="229" name="Google Shape;229;p31"/>
          <p:cNvSpPr/>
          <p:nvPr/>
        </p:nvSpPr>
        <p:spPr>
          <a:xfrm>
            <a:off x="7217925" y="2807125"/>
            <a:ext cx="2540100" cy="952500"/>
          </a:xfrm>
          <a:prstGeom prst="rect">
            <a:avLst/>
          </a:prstGeom>
          <a:noFill/>
          <a:ln w="19050" cap="flat" cmpd="sng">
            <a:solidFill>
              <a:srgbClr val="FF0000"/>
            </a:solidFill>
            <a:prstDash val="solid"/>
            <a:round/>
            <a:headEnd type="none" w="sm" len="sm"/>
            <a:tailEnd type="none" w="sm" len="sm"/>
          </a:ln>
          <a:effectLst>
            <a:outerShdw blurRad="57150" dist="19050" dir="5400000" algn="bl" rotWithShape="0">
              <a:srgbClr val="000000">
                <a:alpha val="50000"/>
              </a:srgbClr>
            </a:outerShdw>
            <a:reflection stA="0" endPos="1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2"/>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8</a:t>
            </a:fld>
            <a:r>
              <a:rPr lang="en-IN"/>
              <a:t> </a:t>
            </a:r>
            <a:endParaRPr/>
          </a:p>
        </p:txBody>
      </p:sp>
      <p:pic>
        <p:nvPicPr>
          <p:cNvPr id="235" name="Google Shape;235;p32"/>
          <p:cNvPicPr preferRelativeResize="0"/>
          <p:nvPr/>
        </p:nvPicPr>
        <p:blipFill rotWithShape="1">
          <a:blip r:embed="rId3">
            <a:alphaModFix/>
          </a:blip>
          <a:srcRect/>
          <a:stretch/>
        </p:blipFill>
        <p:spPr>
          <a:xfrm>
            <a:off x="294977" y="530904"/>
            <a:ext cx="11602046" cy="5442230"/>
          </a:xfrm>
          <a:prstGeom prst="rect">
            <a:avLst/>
          </a:prstGeom>
          <a:noFill/>
          <a:ln>
            <a:noFill/>
          </a:ln>
        </p:spPr>
      </p:pic>
      <p:sp>
        <p:nvSpPr>
          <p:cNvPr id="236" name="Google Shape;236;p32"/>
          <p:cNvSpPr txBox="1"/>
          <p:nvPr/>
        </p:nvSpPr>
        <p:spPr>
          <a:xfrm>
            <a:off x="294977" y="6196291"/>
            <a:ext cx="5995220"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100" u="sng">
                <a:solidFill>
                  <a:schemeClr val="hlink"/>
                </a:solidFill>
                <a:latin typeface="Calibri"/>
                <a:ea typeface="Calibri"/>
                <a:cs typeface="Calibri"/>
                <a:sym typeface="Calibri"/>
                <a:hlinkClick r:id="rId4"/>
              </a:rPr>
              <a:t>Charged EVs | Teardown expert Sandy Munro compares Tesla, Nissan, Jaguar inverters - Charged EVs</a:t>
            </a:r>
            <a:endParaRPr sz="11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40"/>
        <p:cNvGrpSpPr/>
        <p:nvPr/>
      </p:nvGrpSpPr>
      <p:grpSpPr>
        <a:xfrm>
          <a:off x="0" y="0"/>
          <a:ext cx="0" cy="0"/>
          <a:chOff x="0" y="0"/>
          <a:chExt cx="0" cy="0"/>
        </a:xfrm>
      </p:grpSpPr>
      <p:sp>
        <p:nvSpPr>
          <p:cNvPr id="241" name="Google Shape;241;p33"/>
          <p:cNvSpPr txBox="1">
            <a:spLocks noGrp="1"/>
          </p:cNvSpPr>
          <p:nvPr>
            <p:ph type="sldNum" idx="12"/>
          </p:nvPr>
        </p:nvSpPr>
        <p:spPr>
          <a:xfrm>
            <a:off x="92964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9</a:t>
            </a:fld>
            <a:r>
              <a:rPr lang="en-IN"/>
              <a:t> </a:t>
            </a:r>
            <a:endParaRPr/>
          </a:p>
        </p:txBody>
      </p:sp>
      <p:pic>
        <p:nvPicPr>
          <p:cNvPr id="242" name="Google Shape;242;p33"/>
          <p:cNvPicPr preferRelativeResize="0"/>
          <p:nvPr/>
        </p:nvPicPr>
        <p:blipFill rotWithShape="1">
          <a:blip r:embed="rId3">
            <a:alphaModFix/>
          </a:blip>
          <a:srcRect/>
          <a:stretch/>
        </p:blipFill>
        <p:spPr>
          <a:xfrm>
            <a:off x="504537" y="600757"/>
            <a:ext cx="11182925" cy="5302523"/>
          </a:xfrm>
          <a:prstGeom prst="rect">
            <a:avLst/>
          </a:prstGeom>
          <a:noFill/>
          <a:ln>
            <a:noFill/>
          </a:ln>
        </p:spPr>
      </p:pic>
      <p:sp>
        <p:nvSpPr>
          <p:cNvPr id="243" name="Google Shape;243;p33"/>
          <p:cNvSpPr txBox="1"/>
          <p:nvPr/>
        </p:nvSpPr>
        <p:spPr>
          <a:xfrm>
            <a:off x="100779" y="6356349"/>
            <a:ext cx="5995220"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100" u="sng">
                <a:solidFill>
                  <a:schemeClr val="hlink"/>
                </a:solidFill>
                <a:latin typeface="Calibri"/>
                <a:ea typeface="Calibri"/>
                <a:cs typeface="Calibri"/>
                <a:sym typeface="Calibri"/>
                <a:hlinkClick r:id="rId4"/>
              </a:rPr>
              <a:t>Charged EVs | Teardown expert Sandy Munro compares Tesla, Nissan, Jaguar inverters - Charged EVs</a:t>
            </a:r>
            <a:endParaRPr sz="11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29418</TotalTime>
  <Words>6308</Words>
  <Application>Microsoft Office PowerPoint</Application>
  <PresentationFormat>Widescreen</PresentationFormat>
  <Paragraphs>690</Paragraphs>
  <Slides>65</Slides>
  <Notes>64</Notes>
  <HiddenSlides>29</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65</vt:i4>
      </vt:variant>
    </vt:vector>
  </HeadingPairs>
  <TitlesOfParts>
    <vt:vector size="71" baseType="lpstr">
      <vt:lpstr>Cambria Math</vt:lpstr>
      <vt:lpstr>Arial</vt:lpstr>
      <vt:lpstr>Calibri</vt:lpstr>
      <vt:lpstr>Helvetica Neue</vt:lpstr>
      <vt:lpstr>Custom Design</vt:lpstr>
      <vt:lpstr>Office Theme</vt:lpstr>
      <vt:lpstr>Compact SiC based Automotive Inverter for future 4-wheeler BEVs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Compact SiC based Automotive Inverter for future 4-wheeler BEVs</dc:title>
  <cp:lastModifiedBy>Rajat Sankhla</cp:lastModifiedBy>
  <cp:revision>23</cp:revision>
  <dcterms:modified xsi:type="dcterms:W3CDTF">2024-07-01T05:00:25Z</dcterms:modified>
</cp:coreProperties>
</file>